
<file path=[Content_Types].xml><?xml version="1.0" encoding="utf-8"?>
<Types xmlns="http://schemas.openxmlformats.org/package/2006/content-types">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s/slide22.xml" ContentType="application/vnd.openxmlformats-officedocument.presentationml.slide+xml"/>
  <Override PartName="/ppt/theme/theme2.xml" ContentType="application/vnd.openxmlformats-officedocument.theme+xml"/>
  <Override PartName="/ppt/notesSlides/notesSlide11.xml" ContentType="application/vnd.openxmlformats-officedocument.presentationml.notesSlide+xml"/>
  <Override PartName="/ppt/slides/slide2.xml" ContentType="application/vnd.openxmlformats-officedocument.presentationml.slide+xml"/>
  <Override PartName="/docProps/app.xml" ContentType="application/vnd.openxmlformats-officedocument.extended-properties+xml"/>
  <Override PartName="/ppt/notesSlides/notesSlide9.xml" ContentType="application/vnd.openxmlformats-officedocument.presentationml.notesSlide+xml"/>
  <Override PartName="/ppt/slides/slide11.xml" ContentType="application/vnd.openxmlformats-officedocument.presentationml.slide+xml"/>
  <Override PartName="/ppt/slides/slide18.xml" ContentType="application/vnd.openxmlformats-officedocument.presentationml.slide+xml"/>
  <Override PartName="/ppt/theme/theme3.xml" ContentType="application/vnd.openxmlformats-officedocument.theme+xml"/>
  <Override PartName="/ppt/slideLayouts/slideLayout3.xml" ContentType="application/vnd.openxmlformats-officedocument.presentationml.slideLayout+xml"/>
  <Override PartName="/ppt/slides/slide21.xml" ContentType="application/vnd.openxmlformats-officedocument.presentationml.slide+xml"/>
  <Override PartName="/ppt/slideLayouts/slideLayout5.xml" ContentType="application/vnd.openxmlformats-officedocument.presentationml.slideLayout+xml"/>
  <Override PartName="/ppt/slides/slide23.xml" ContentType="application/vnd.openxmlformats-officedocument.presentationml.slid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embeddings/oleObject2.bin" ContentType="application/vnd.openxmlformats-officedocument.oleObject"/>
  <Override PartName="/ppt/notesMasters/notesMaster1.xml" ContentType="application/vnd.openxmlformats-officedocument.presentationml.notesMaster+xml"/>
  <Override PartName="/ppt/slides/slide1.xml" ContentType="application/vnd.openxmlformats-officedocument.presentationml.slide+xml"/>
  <Override PartName="/ppt/tableStyles.xml" ContentType="application/vnd.openxmlformats-officedocument.presentationml.tableStyles+xml"/>
  <Default Extension="xml" ContentType="application/xml"/>
  <Override PartName="/ppt/slides/slide7.xml" ContentType="application/vnd.openxmlformats-officedocument.presentationml.slide+xml"/>
  <Override PartName="/ppt/viewProps.xml" ContentType="application/vnd.openxmlformats-officedocument.presentationml.viewProps+xml"/>
  <Override PartName="/ppt/slideMasters/slideMaster1.xml" ContentType="application/vnd.openxmlformats-officedocument.presentationml.slideMaster+xml"/>
  <Override PartName="/ppt/notesSlides/notesSlide7.xml" ContentType="application/vnd.openxmlformats-officedocument.presentationml.notesSlide+xml"/>
  <Override PartName="/ppt/notesSlides/notesSlide4.xml" ContentType="application/vnd.openxmlformats-officedocument.presentationml.notesSlide+xml"/>
  <Override PartName="/ppt/handoutMasters/handoutMaster1.xml" ContentType="application/vnd.openxmlformats-officedocument.presentationml.handoutMaster+xml"/>
  <Override PartName="/ppt/slides/slide13.xml" ContentType="application/vnd.openxmlformats-officedocument.presentationml.slide+xml"/>
  <Override PartName="/ppt/slides/slide14.xml" ContentType="application/vnd.openxmlformats-officedocument.presentationml.slide+xml"/>
  <Override PartName="/ppt/embeddings/oleObject1.bin" ContentType="application/vnd.openxmlformats-officedocument.oleObject"/>
  <Override PartName="/ppt/notesSlides/notesSlide12.xml" ContentType="application/vnd.openxmlformats-officedocument.presentationml.notesSlide+xml"/>
  <Default Extension="pict" ContentType="image/pict"/>
  <Override PartName="/ppt/notesSlides/notesSlide6.xml" ContentType="application/vnd.openxmlformats-officedocument.presentationml.notesSlide+xml"/>
  <Override PartName="/ppt/slides/slide20.xml" ContentType="application/vnd.openxmlformats-officedocument.presentationml.slide+xml"/>
  <Override PartName="/ppt/slides/slide17.xml" ContentType="application/vnd.openxmlformats-officedocument.presentationml.slide+xml"/>
  <Override PartName="/ppt/slideLayouts/slideLayout4.xml" ContentType="application/vnd.openxmlformats-officedocument.presentationml.slideLayout+xml"/>
  <Override PartName="/ppt/notesSlides/notesSlide5.xml" ContentType="application/vnd.openxmlformats-officedocument.presentationml.notesSlide+xml"/>
  <Override PartName="/ppt/slideLayouts/slideLayout2.xml" ContentType="application/vnd.openxmlformats-officedocument.presentationml.slideLayout+xml"/>
  <Override PartName="/ppt/notesSlides/notesSlide13.xml" ContentType="application/vnd.openxmlformats-officedocument.presentationml.notesSlide+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theme/theme1.xml" ContentType="application/vnd.openxmlformats-officedocument.theme+xml"/>
  <Override PartName="/ppt/slideLayouts/slideLayout6.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5.xml" ContentType="application/vnd.openxmlformats-officedocument.presentationml.slide+xml"/>
  <Override PartName="/ppt/slides/slide10.xml" ContentType="application/vnd.openxmlformats-officedocument.presentationml.slide+xml"/>
  <Override PartName="/ppt/slideLayouts/slideLayout7.xml" ContentType="application/vnd.openxmlformats-officedocument.presentationml.slideLayout+xml"/>
  <Override PartName="/ppt/presProps.xml" ContentType="application/vnd.openxmlformats-officedocument.presentationml.presProps+xml"/>
  <Default Extension="jpeg" ContentType="image/jpeg"/>
  <Default Extension="vml" ContentType="application/vnd.openxmlformats-officedocument.vmlDrawing"/>
  <Default Extension="png" ContentType="image/png"/>
  <Override PartName="/ppt/slides/slide3.xml" ContentType="application/vnd.openxmlformats-officedocument.presentationml.slide+xml"/>
  <Override PartName="/ppt/slides/slide4.xml" ContentType="application/vnd.openxmlformats-officedocument.presentationml.slide+xml"/>
  <Override PartName="/ppt/slideLayouts/slideLayout11.xml" ContentType="application/vnd.openxmlformats-officedocument.presentationml.slideLayout+xml"/>
  <Override PartName="/ppt/notesSlides/notesSlide8.xml" ContentType="application/vnd.openxmlformats-officedocument.presentationml.notesSlide+xml"/>
  <Override PartName="/docProps/core.xml" ContentType="application/vnd.openxmlformats-package.core-properties+xml"/>
  <Override PartName="/ppt/slideLayouts/slideLayout13.xml" ContentType="application/vnd.openxmlformats-officedocument.presentationml.slideLayout+xml"/>
  <Override PartName="/ppt/slides/slide8.xml" ContentType="application/vnd.openxmlformats-officedocument.presentationml.slide+xml"/>
  <Override PartName="/ppt/slides/slide15.xml" ContentType="application/vnd.openxmlformats-officedocument.presentationml.slide+xml"/>
  <Default Extension="bin" ContentType="application/vnd.openxmlformats-officedocument.presentationml.printerSettings"/>
  <Override PartName="/ppt/notesSlides/notesSlide10.xml" ContentType="application/vnd.openxmlformats-officedocument.presentationml.notesSlide+xml"/>
  <Default Extension="rels" ContentType="application/vnd.openxmlformats-package.relationships+xml"/>
  <Override PartName="/ppt/slides/slide9.xml" ContentType="application/vnd.openxmlformats-officedocument.presentationml.slide+xml"/>
  <Override PartName="/ppt/slides/slide24.xml" ContentType="application/vnd.openxmlformats-officedocument.presentationml.slide+xml"/>
  <Override PartName="/ppt/slides/slide6.xml" ContentType="application/vnd.openxmlformats-officedocument.presentationml.slide+xml"/>
  <Override PartName="/ppt/slides/slide16.xml" ContentType="application/vnd.openxmlformats-officedocument.presentationml.slide+xml"/>
  <Override PartName="/ppt/slideLayouts/slideLayout12.xml" ContentType="application/vnd.openxmlformats-officedocument.presentationml.slideLayout+xml"/>
  <Override PartName="/ppt/slides/slide19.xml" ContentType="application/vnd.openxmlformats-officedocument.presentationml.slide+xml"/>
  <Override PartName="/ppt/slides/slide12.xml" ContentType="application/vnd.openxmlformats-officedocument.presentationml.slide+xml"/>
</Types>
</file>

<file path=_rels/.rels><?xml version="1.0" encoding="UTF-8" standalone="yes"?>
<Relationships xmlns="http://schemas.openxmlformats.org/package/2006/relationships"><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SpecialPlsOnTitleSld="0" saveSubsetFonts="1" autoCompressPictures="0">
  <p:sldMasterIdLst>
    <p:sldMasterId id="2147483651" r:id="rId1"/>
  </p:sldMasterIdLst>
  <p:notesMasterIdLst>
    <p:notesMasterId r:id="rId26"/>
  </p:notesMasterIdLst>
  <p:handoutMasterIdLst>
    <p:handoutMasterId r:id="rId27"/>
  </p:handoutMasterIdLst>
  <p:sldIdLst>
    <p:sldId id="284" r:id="rId2"/>
    <p:sldId id="341" r:id="rId3"/>
    <p:sldId id="344" r:id="rId4"/>
    <p:sldId id="391" r:id="rId5"/>
    <p:sldId id="463" r:id="rId6"/>
    <p:sldId id="473" r:id="rId7"/>
    <p:sldId id="535" r:id="rId8"/>
    <p:sldId id="382" r:id="rId9"/>
    <p:sldId id="532" r:id="rId10"/>
    <p:sldId id="533" r:id="rId11"/>
    <p:sldId id="534" r:id="rId12"/>
    <p:sldId id="393" r:id="rId13"/>
    <p:sldId id="394" r:id="rId14"/>
    <p:sldId id="395" r:id="rId15"/>
    <p:sldId id="528" r:id="rId16"/>
    <p:sldId id="529" r:id="rId17"/>
    <p:sldId id="530" r:id="rId18"/>
    <p:sldId id="474" r:id="rId19"/>
    <p:sldId id="521" r:id="rId20"/>
    <p:sldId id="522" r:id="rId21"/>
    <p:sldId id="523" r:id="rId22"/>
    <p:sldId id="524" r:id="rId23"/>
    <p:sldId id="462" r:id="rId24"/>
    <p:sldId id="531" r:id="rId25"/>
  </p:sldIdLst>
  <p:sldSz cx="9144000" cy="6858000" type="screen4x3"/>
  <p:notesSz cx="6997700" cy="9271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457200" rtl="0" eaLnBrk="1" latinLnBrk="0" hangingPunct="1">
      <a:defRPr kern="1200">
        <a:solidFill>
          <a:schemeClr val="tx1"/>
        </a:solidFill>
        <a:latin typeface="Arial" charset="0"/>
        <a:ea typeface="+mn-ea"/>
        <a:cs typeface="+mn-cs"/>
      </a:defRPr>
    </a:lvl6pPr>
    <a:lvl7pPr marL="2743200" algn="l" defTabSz="457200" rtl="0" eaLnBrk="1" latinLnBrk="0" hangingPunct="1">
      <a:defRPr kern="1200">
        <a:solidFill>
          <a:schemeClr val="tx1"/>
        </a:solidFill>
        <a:latin typeface="Arial" charset="0"/>
        <a:ea typeface="+mn-ea"/>
        <a:cs typeface="+mn-cs"/>
      </a:defRPr>
    </a:lvl7pPr>
    <a:lvl8pPr marL="3200400" algn="l" defTabSz="457200" rtl="0" eaLnBrk="1" latinLnBrk="0" hangingPunct="1">
      <a:defRPr kern="1200">
        <a:solidFill>
          <a:schemeClr val="tx1"/>
        </a:solidFill>
        <a:latin typeface="Arial" charset="0"/>
        <a:ea typeface="+mn-ea"/>
        <a:cs typeface="+mn-cs"/>
      </a:defRPr>
    </a:lvl8pPr>
    <a:lvl9pPr marL="3657600" algn="l" defTabSz="4572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0099"/>
    <a:srgbClr val="FF6600"/>
    <a:srgbClr val="292929"/>
    <a:srgbClr val="5F5F5F"/>
    <a:srgbClr val="333333"/>
    <a:srgbClr val="AFAFFF"/>
    <a:srgbClr val="D5D5FF"/>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showOutlineIcons="0">
    <p:restoredLeft sz="15532" autoAdjust="0"/>
    <p:restoredTop sz="82503" autoAdjust="0"/>
  </p:normalViewPr>
  <p:slideViewPr>
    <p:cSldViewPr>
      <p:cViewPr varScale="1">
        <p:scale>
          <a:sx n="81" d="100"/>
          <a:sy n="81" d="100"/>
        </p:scale>
        <p:origin x="-1848"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gridSpacing cx="78028800" cy="78028800"/>
</p:viewPr>
</file>

<file path=ppt/_rels/presentation.xml.rels><?xml version="1.0" encoding="UTF-8" standalone="yes"?>
<Relationships xmlns="http://schemas.openxmlformats.org/package/2006/relationships"><Relationship Id="rId31" Type="http://schemas.openxmlformats.org/officeDocument/2006/relationships/theme" Target="theme/theme1.xml"/><Relationship Id="rId7" Type="http://schemas.openxmlformats.org/officeDocument/2006/relationships/slide" Target="slides/slide6.xml"/><Relationship Id="rId1" Type="http://schemas.openxmlformats.org/officeDocument/2006/relationships/slideMaster" Target="slideMasters/slideMaster1.xml"/><Relationship Id="rId24" Type="http://schemas.openxmlformats.org/officeDocument/2006/relationships/slide" Target="slides/slide23.xml"/><Relationship Id="rId25" Type="http://schemas.openxmlformats.org/officeDocument/2006/relationships/slide" Target="slides/slide24.xml"/><Relationship Id="rId8" Type="http://schemas.openxmlformats.org/officeDocument/2006/relationships/slide" Target="slides/slide7.xml"/><Relationship Id="rId13" Type="http://schemas.openxmlformats.org/officeDocument/2006/relationships/slide" Target="slides/slide12.xml"/><Relationship Id="rId10" Type="http://schemas.openxmlformats.org/officeDocument/2006/relationships/slide" Target="slides/slide9.xml"/><Relationship Id="rId32" Type="http://schemas.openxmlformats.org/officeDocument/2006/relationships/tableStyles" Target="tableStyles.xml"/><Relationship Id="rId12" Type="http://schemas.openxmlformats.org/officeDocument/2006/relationships/slide" Target="slides/slide11.xml"/><Relationship Id="rId17" Type="http://schemas.openxmlformats.org/officeDocument/2006/relationships/slide" Target="slides/slide16.xml"/><Relationship Id="rId9" Type="http://schemas.openxmlformats.org/officeDocument/2006/relationships/slide" Target="slides/slide8.xml"/><Relationship Id="rId18" Type="http://schemas.openxmlformats.org/officeDocument/2006/relationships/slide" Target="slides/slide17.xml"/><Relationship Id="rId3" Type="http://schemas.openxmlformats.org/officeDocument/2006/relationships/slide" Target="slides/slide2.xml"/><Relationship Id="rId27" Type="http://schemas.openxmlformats.org/officeDocument/2006/relationships/handoutMaster" Target="handoutMasters/handoutMaster1.xml"/><Relationship Id="rId14" Type="http://schemas.openxmlformats.org/officeDocument/2006/relationships/slide" Target="slides/slide13.xml"/><Relationship Id="rId23" Type="http://schemas.openxmlformats.org/officeDocument/2006/relationships/slide" Target="slides/slide22.xml"/><Relationship Id="rId4" Type="http://schemas.openxmlformats.org/officeDocument/2006/relationships/slide" Target="slides/slide3.xml"/><Relationship Id="rId28" Type="http://schemas.openxmlformats.org/officeDocument/2006/relationships/printerSettings" Target="printerSettings/printerSettings1.bin"/><Relationship Id="rId26" Type="http://schemas.openxmlformats.org/officeDocument/2006/relationships/notesMaster" Target="notesMasters/notesMaster1.xml"/><Relationship Id="rId30" Type="http://schemas.openxmlformats.org/officeDocument/2006/relationships/viewProps" Target="viewProps.xml"/><Relationship Id="rId11" Type="http://schemas.openxmlformats.org/officeDocument/2006/relationships/slide" Target="slides/slide10.xml"/><Relationship Id="rId29" Type="http://schemas.openxmlformats.org/officeDocument/2006/relationships/presProps" Target="presProps.xml"/><Relationship Id="rId6" Type="http://schemas.openxmlformats.org/officeDocument/2006/relationships/slide" Target="slides/slide5.xml"/><Relationship Id="rId16" Type="http://schemas.openxmlformats.org/officeDocument/2006/relationships/slide" Target="slides/slide15.xml"/><Relationship Id="rId5" Type="http://schemas.openxmlformats.org/officeDocument/2006/relationships/slide" Target="slides/slide4.xml"/><Relationship Id="rId15" Type="http://schemas.openxmlformats.org/officeDocument/2006/relationships/slide" Target="slides/slide14.xml"/><Relationship Id="rId19" Type="http://schemas.openxmlformats.org/officeDocument/2006/relationships/slide" Target="slides/slide18.xml"/><Relationship Id="rId20" Type="http://schemas.openxmlformats.org/officeDocument/2006/relationships/slide" Target="slides/slide19.xml"/><Relationship Id="rId22" Type="http://schemas.openxmlformats.org/officeDocument/2006/relationships/slide" Target="slides/slide21.xml"/><Relationship Id="rId21" Type="http://schemas.openxmlformats.org/officeDocument/2006/relationships/slide" Target="slides/slide20.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pict"/></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3.pict"/><Relationship Id="rId1" Type="http://schemas.openxmlformats.org/officeDocument/2006/relationships/image" Target="../media/image12.pict"/></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6.pict"/><Relationship Id="rId1" Type="http://schemas.openxmlformats.org/officeDocument/2006/relationships/image" Target="../media/image15.pict"/></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51203" name="Rectangle 3"/>
          <p:cNvSpPr>
            <a:spLocks noGrp="1" noChangeArrowheads="1"/>
          </p:cNvSpPr>
          <p:nvPr>
            <p:ph type="dt" sz="quarter"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51204" name="Rectangle 4"/>
          <p:cNvSpPr>
            <a:spLocks noGrp="1" noChangeArrowheads="1"/>
          </p:cNvSpPr>
          <p:nvPr>
            <p:ph type="ftr" sz="quarter" idx="2"/>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51205" name="Rectangle 5"/>
          <p:cNvSpPr>
            <a:spLocks noGrp="1" noChangeArrowheads="1"/>
          </p:cNvSpPr>
          <p:nvPr>
            <p:ph type="sldNum" sz="quarter" idx="3"/>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DD725C73-9CF5-1549-BFA7-8F9975A8307C}"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ict>
</file>

<file path=ppt/media/image11.png>
</file>

<file path=ppt/media/image12.pict>
</file>

<file path=ppt/media/image13.pict>
</file>

<file path=ppt/media/image14.png>
</file>

<file path=ppt/media/image15.pict>
</file>

<file path=ppt/media/image16.pict>
</file>

<file path=ppt/media/image17.png>
</file>

<file path=ppt/media/image2.png>
</file>

<file path=ppt/media/image3.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34819" name="Rectangle 3"/>
          <p:cNvSpPr>
            <a:spLocks noGrp="1" noChangeArrowheads="1"/>
          </p:cNvSpPr>
          <p:nvPr>
            <p:ph type="dt"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34820" name="Rectangle 4"/>
          <p:cNvSpPr>
            <a:spLocks noChangeArrowheads="1" noTextEdit="1"/>
          </p:cNvSpPr>
          <p:nvPr>
            <p:ph type="sldImg" idx="2"/>
          </p:nvPr>
        </p:nvSpPr>
        <p:spPr bwMode="auto">
          <a:xfrm>
            <a:off x="1181100" y="693738"/>
            <a:ext cx="4635500" cy="3476625"/>
          </a:xfrm>
          <a:prstGeom prst="rect">
            <a:avLst/>
          </a:prstGeom>
          <a:noFill/>
          <a:ln w="9525">
            <a:solidFill>
              <a:srgbClr val="000000"/>
            </a:solidFill>
            <a:miter lim="800000"/>
            <a:headEnd/>
            <a:tailEnd/>
          </a:ln>
          <a:effectLst/>
        </p:spPr>
      </p:sp>
      <p:sp>
        <p:nvSpPr>
          <p:cNvPr id="34821" name="Rectangle 5"/>
          <p:cNvSpPr>
            <a:spLocks noGrp="1" noChangeArrowheads="1"/>
          </p:cNvSpPr>
          <p:nvPr>
            <p:ph type="body" sz="quarter" idx="3"/>
          </p:nvPr>
        </p:nvSpPr>
        <p:spPr bwMode="auto">
          <a:xfrm>
            <a:off x="931863" y="4403725"/>
            <a:ext cx="5133975" cy="4173538"/>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822" name="Rectangle 6"/>
          <p:cNvSpPr>
            <a:spLocks noGrp="1" noChangeArrowheads="1"/>
          </p:cNvSpPr>
          <p:nvPr>
            <p:ph type="ftr" sz="quarter" idx="4"/>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34823" name="Rectangle 7"/>
          <p:cNvSpPr>
            <a:spLocks noGrp="1" noChangeArrowheads="1"/>
          </p:cNvSpPr>
          <p:nvPr>
            <p:ph type="sldNum" sz="quarter" idx="5"/>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911337A0-AB3F-784E-9EF0-3A9058B986B1}"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ＭＳ Ｐゴシック"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0A7E2E0-2481-0649-A408-862120D8B7C8}" type="slidenum">
              <a:rPr lang="en-US"/>
              <a:pPr/>
              <a:t>1</a:t>
            </a:fld>
            <a:endParaRPr lang="en-US"/>
          </a:p>
        </p:txBody>
      </p:sp>
      <p:sp>
        <p:nvSpPr>
          <p:cNvPr id="229378" name="Rectangle 2"/>
          <p:cNvSpPr>
            <a:spLocks noChangeArrowheads="1" noTextEdit="1"/>
          </p:cNvSpPr>
          <p:nvPr>
            <p:ph type="sldImg"/>
          </p:nvPr>
        </p:nvSpPr>
        <p:spPr>
          <a:xfrm>
            <a:off x="1181100" y="695325"/>
            <a:ext cx="4635500" cy="3476625"/>
          </a:xfrm>
          <a:ln/>
        </p:spPr>
      </p:sp>
      <p:sp>
        <p:nvSpPr>
          <p:cNvPr id="229379" name="Rectangle 3"/>
          <p:cNvSpPr>
            <a:spLocks noGrp="1" noChangeArrowheads="1"/>
          </p:cNvSpPr>
          <p:nvPr>
            <p:ph type="body" idx="1"/>
          </p:nvPr>
        </p:nvSpPr>
        <p:spPr>
          <a:xfrm>
            <a:off x="700088" y="4403725"/>
            <a:ext cx="5597525" cy="4171950"/>
          </a:xfr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95BE9F-348D-5645-95E3-1186B27802F1}" type="slidenum">
              <a:rPr lang="en-US"/>
              <a:pPr/>
              <a:t>19</a:t>
            </a:fld>
            <a:endParaRPr lang="en-US"/>
          </a:p>
        </p:txBody>
      </p:sp>
      <p:sp>
        <p:nvSpPr>
          <p:cNvPr id="998402" name="Rectangle 2"/>
          <p:cNvSpPr>
            <a:spLocks noChangeArrowheads="1" noTextEdit="1"/>
          </p:cNvSpPr>
          <p:nvPr>
            <p:ph type="sldImg"/>
          </p:nvPr>
        </p:nvSpPr>
        <p:spPr>
          <a:ln/>
        </p:spPr>
      </p:sp>
      <p:sp>
        <p:nvSpPr>
          <p:cNvPr id="998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F6251-0FFB-8B4E-B8CC-761BE0B4BD0E}" type="slidenum">
              <a:rPr lang="en-US"/>
              <a:pPr/>
              <a:t>20</a:t>
            </a:fld>
            <a:endParaRPr lang="en-US"/>
          </a:p>
        </p:txBody>
      </p:sp>
      <p:sp>
        <p:nvSpPr>
          <p:cNvPr id="1000450" name="Rectangle 2"/>
          <p:cNvSpPr>
            <a:spLocks noChangeArrowheads="1" noTextEdit="1"/>
          </p:cNvSpPr>
          <p:nvPr>
            <p:ph type="sldImg"/>
          </p:nvPr>
        </p:nvSpPr>
        <p:spPr>
          <a:ln/>
        </p:spPr>
      </p:sp>
      <p:sp>
        <p:nvSpPr>
          <p:cNvPr id="1000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70B268-1A7A-6B4B-BC4A-9083978CDCA8}" type="slidenum">
              <a:rPr lang="en-US"/>
              <a:pPr/>
              <a:t>21</a:t>
            </a:fld>
            <a:endParaRPr lang="en-US"/>
          </a:p>
        </p:txBody>
      </p:sp>
      <p:sp>
        <p:nvSpPr>
          <p:cNvPr id="1002498" name="Rectangle 2"/>
          <p:cNvSpPr>
            <a:spLocks noChangeArrowheads="1" noTextEdit="1"/>
          </p:cNvSpPr>
          <p:nvPr>
            <p:ph type="sldImg"/>
          </p:nvPr>
        </p:nvSpPr>
        <p:spPr>
          <a:ln/>
        </p:spPr>
      </p:sp>
      <p:sp>
        <p:nvSpPr>
          <p:cNvPr id="1002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6BF533-A45A-C54F-A4CD-E7949D2C682F}" type="slidenum">
              <a:rPr lang="en-US"/>
              <a:pPr/>
              <a:t>22</a:t>
            </a:fld>
            <a:endParaRPr lang="en-US"/>
          </a:p>
        </p:txBody>
      </p:sp>
      <p:sp>
        <p:nvSpPr>
          <p:cNvPr id="1004546" name="Rectangle 2"/>
          <p:cNvSpPr>
            <a:spLocks noChangeArrowheads="1" noTextEdit="1"/>
          </p:cNvSpPr>
          <p:nvPr>
            <p:ph type="sldImg"/>
          </p:nvPr>
        </p:nvSpPr>
        <p:spPr>
          <a:ln/>
        </p:spPr>
      </p:sp>
      <p:sp>
        <p:nvSpPr>
          <p:cNvPr id="10045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19D11C-7EB6-3E4D-A86A-B89ABEC23970}" type="slidenum">
              <a:rPr lang="en-US"/>
              <a:pPr/>
              <a:t>2</a:t>
            </a:fld>
            <a:endParaRPr lang="en-US"/>
          </a:p>
        </p:txBody>
      </p:sp>
      <p:sp>
        <p:nvSpPr>
          <p:cNvPr id="609282" name="Rectangle 2"/>
          <p:cNvSpPr>
            <a:spLocks noChangeArrowheads="1" noTextEdit="1"/>
          </p:cNvSpPr>
          <p:nvPr>
            <p:ph type="sldImg"/>
          </p:nvPr>
        </p:nvSpPr>
        <p:spPr>
          <a:ln/>
        </p:spPr>
      </p:sp>
      <p:sp>
        <p:nvSpPr>
          <p:cNvPr id="6092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B006E-7817-854D-9207-98582331F34A}" type="slidenum">
              <a:rPr lang="en-US"/>
              <a:pPr/>
              <a:t>3</a:t>
            </a:fld>
            <a:endParaRPr lang="en-US"/>
          </a:p>
        </p:txBody>
      </p:sp>
      <p:sp>
        <p:nvSpPr>
          <p:cNvPr id="615426" name="Rectangle 2"/>
          <p:cNvSpPr>
            <a:spLocks noChangeArrowheads="1" noTextEdit="1"/>
          </p:cNvSpPr>
          <p:nvPr>
            <p:ph type="sldImg"/>
          </p:nvPr>
        </p:nvSpPr>
        <p:spPr>
          <a:ln/>
        </p:spPr>
      </p:sp>
      <p:sp>
        <p:nvSpPr>
          <p:cNvPr id="615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A64791-90F3-2849-AAA3-803508511869}" type="slidenum">
              <a:rPr lang="en-US"/>
              <a:pPr/>
              <a:t>6</a:t>
            </a:fld>
            <a:endParaRPr lang="en-US"/>
          </a:p>
        </p:txBody>
      </p:sp>
      <p:sp>
        <p:nvSpPr>
          <p:cNvPr id="877570" name="Rectangle 2"/>
          <p:cNvSpPr>
            <a:spLocks noChangeArrowheads="1" noTextEdit="1"/>
          </p:cNvSpPr>
          <p:nvPr>
            <p:ph type="sldImg"/>
          </p:nvPr>
        </p:nvSpPr>
        <p:spPr>
          <a:ln/>
        </p:spPr>
      </p:sp>
      <p:sp>
        <p:nvSpPr>
          <p:cNvPr id="8775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017428-AABC-0B4F-A95F-D01E479DC7A8}" type="slidenum">
              <a:rPr lang="en-US"/>
              <a:pPr/>
              <a:t>8</a:t>
            </a:fld>
            <a:endParaRPr lang="en-US"/>
          </a:p>
        </p:txBody>
      </p:sp>
      <p:sp>
        <p:nvSpPr>
          <p:cNvPr id="711682" name="Rectangle 2"/>
          <p:cNvSpPr>
            <a:spLocks noChangeArrowheads="1" noTextEdit="1"/>
          </p:cNvSpPr>
          <p:nvPr>
            <p:ph type="sldImg"/>
          </p:nvPr>
        </p:nvSpPr>
        <p:spPr>
          <a:xfrm>
            <a:off x="1181100" y="695325"/>
            <a:ext cx="4635500" cy="3476625"/>
          </a:xfrm>
          <a:ln/>
        </p:spPr>
      </p:sp>
      <p:sp>
        <p:nvSpPr>
          <p:cNvPr id="7116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987080-C068-7C44-9335-8EA7985FF7E9}" type="slidenum">
              <a:rPr lang="en-US"/>
              <a:pPr/>
              <a:t>9</a:t>
            </a:fld>
            <a:endParaRPr lang="en-US"/>
          </a:p>
        </p:txBody>
      </p:sp>
      <p:sp>
        <p:nvSpPr>
          <p:cNvPr id="867330" name="Rectangle 2"/>
          <p:cNvSpPr>
            <a:spLocks noChangeArrowheads="1" noTextEdit="1"/>
          </p:cNvSpPr>
          <p:nvPr>
            <p:ph type="sldImg"/>
          </p:nvPr>
        </p:nvSpPr>
        <p:spPr>
          <a:xfrm>
            <a:off x="1181100" y="695325"/>
            <a:ext cx="4635500" cy="3476625"/>
          </a:xfrm>
          <a:ln/>
        </p:spPr>
      </p:sp>
      <p:sp>
        <p:nvSpPr>
          <p:cNvPr id="867331"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DD77DC-7C0B-E64B-BF45-ADF01F3EA492}" type="slidenum">
              <a:rPr lang="en-US"/>
              <a:pPr/>
              <a:t>10</a:t>
            </a:fld>
            <a:endParaRPr lang="en-US"/>
          </a:p>
        </p:txBody>
      </p:sp>
      <p:sp>
        <p:nvSpPr>
          <p:cNvPr id="727042" name="Rectangle 2"/>
          <p:cNvSpPr>
            <a:spLocks noChangeArrowheads="1" noTextEdit="1"/>
          </p:cNvSpPr>
          <p:nvPr>
            <p:ph type="sldImg"/>
          </p:nvPr>
        </p:nvSpPr>
        <p:spPr>
          <a:ln/>
        </p:spPr>
      </p:sp>
      <p:sp>
        <p:nvSpPr>
          <p:cNvPr id="7270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6E724B-4D80-1843-B050-E4712BAB4418}" type="slidenum">
              <a:rPr lang="en-US"/>
              <a:pPr/>
              <a:t>11</a:t>
            </a:fld>
            <a:endParaRPr lang="en-US"/>
          </a:p>
        </p:txBody>
      </p:sp>
      <p:sp>
        <p:nvSpPr>
          <p:cNvPr id="865282" name="Rectangle 2"/>
          <p:cNvSpPr>
            <a:spLocks noChangeArrowheads="1" noTextEdit="1"/>
          </p:cNvSpPr>
          <p:nvPr>
            <p:ph type="sldImg"/>
          </p:nvPr>
        </p:nvSpPr>
        <p:spPr>
          <a:xfrm>
            <a:off x="1181100" y="695325"/>
            <a:ext cx="4635500" cy="3476625"/>
          </a:xfrm>
          <a:ln/>
        </p:spPr>
      </p:sp>
      <p:sp>
        <p:nvSpPr>
          <p:cNvPr id="8652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0E8D40-01ED-5040-A0DE-ABB24446228B}" type="slidenum">
              <a:rPr lang="en-US"/>
              <a:pPr/>
              <a:t>18</a:t>
            </a:fld>
            <a:endParaRPr lang="en-US"/>
          </a:p>
        </p:txBody>
      </p:sp>
      <p:sp>
        <p:nvSpPr>
          <p:cNvPr id="879618" name="Rectangle 2"/>
          <p:cNvSpPr>
            <a:spLocks noChangeArrowheads="1" noTextEdit="1"/>
          </p:cNvSpPr>
          <p:nvPr>
            <p:ph type="sldImg"/>
          </p:nvPr>
        </p:nvSpPr>
        <p:spPr>
          <a:ln/>
        </p:spPr>
      </p:sp>
      <p:sp>
        <p:nvSpPr>
          <p:cNvPr id="879619"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3"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pic>
        <p:nvPicPr>
          <p:cNvPr id="631810" name="Picture 2" descr="PPT_template-no-bar-MAIN"/>
          <p:cNvPicPr>
            <a:picLocks noChangeAspect="1" noChangeArrowheads="1"/>
          </p:cNvPicPr>
          <p:nvPr/>
        </p:nvPicPr>
        <p:blipFill>
          <a:blip r:embed="rId2"/>
          <a:srcRect/>
          <a:stretch>
            <a:fillRect/>
          </a:stretch>
        </p:blipFill>
        <p:spPr bwMode="auto">
          <a:xfrm>
            <a:off x="0" y="0"/>
            <a:ext cx="9144000" cy="6858000"/>
          </a:xfrm>
          <a:prstGeom prst="rect">
            <a:avLst/>
          </a:prstGeom>
          <a:noFill/>
        </p:spPr>
      </p:pic>
      <p:sp>
        <p:nvSpPr>
          <p:cNvPr id="631811" name="Rectangle 3"/>
          <p:cNvSpPr>
            <a:spLocks noGrp="1" noChangeArrowheads="1"/>
          </p:cNvSpPr>
          <p:nvPr>
            <p:ph type="ctrTitle"/>
          </p:nvPr>
        </p:nvSpPr>
        <p:spPr>
          <a:xfrm>
            <a:off x="4495800" y="1600200"/>
            <a:ext cx="3581400" cy="609600"/>
          </a:xfrm>
        </p:spPr>
        <p:txBody>
          <a:bodyPr anchor="t"/>
          <a:lstStyle>
            <a:lvl1pPr>
              <a:defRPr sz="3600">
                <a:latin typeface="Arial Black" charset="0"/>
              </a:defRPr>
            </a:lvl1pPr>
          </a:lstStyle>
          <a:p>
            <a:r>
              <a:rPr lang="en-US"/>
              <a:t>Click to edit Master title style</a:t>
            </a:r>
          </a:p>
        </p:txBody>
      </p:sp>
      <p:sp>
        <p:nvSpPr>
          <p:cNvPr id="631812" name="Rectangle 4"/>
          <p:cNvSpPr>
            <a:spLocks noGrp="1" noChangeArrowheads="1"/>
          </p:cNvSpPr>
          <p:nvPr>
            <p:ph type="subTitle" idx="1"/>
          </p:nvPr>
        </p:nvSpPr>
        <p:spPr>
          <a:xfrm>
            <a:off x="4572000" y="4191000"/>
            <a:ext cx="3200400" cy="457200"/>
          </a:xfrm>
        </p:spPr>
        <p:txBody>
          <a:bodyPr/>
          <a:lstStyle>
            <a:lvl1pPr marL="0" indent="0">
              <a:defRPr sz="2000" i="1"/>
            </a:lvl1pPr>
          </a:lstStyle>
          <a:p>
            <a:r>
              <a:rPr lang="en-US"/>
              <a:t>Click to edit Master subtitle style</a:t>
            </a:r>
          </a:p>
        </p:txBody>
      </p:sp>
      <p:pic>
        <p:nvPicPr>
          <p:cNvPr id="631815" name="Picture 7" descr="caGrid_small"/>
          <p:cNvPicPr>
            <a:picLocks noChangeAspect="1" noChangeArrowheads="1"/>
          </p:cNvPicPr>
          <p:nvPr userDrawn="1"/>
        </p:nvPicPr>
        <p:blipFill>
          <a:blip r:embed="rId3"/>
          <a:srcRect/>
          <a:stretch>
            <a:fillRect/>
          </a:stretch>
        </p:blipFill>
        <p:spPr bwMode="auto">
          <a:xfrm>
            <a:off x="8610600" y="6172200"/>
            <a:ext cx="533400" cy="533400"/>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0"/>
            <a:ext cx="2114550" cy="6324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0"/>
            <a:ext cx="619125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048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304800" y="1371600"/>
            <a:ext cx="8458200" cy="4953000"/>
          </a:xfrm>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4" Type="http://schemas.openxmlformats.org/officeDocument/2006/relationships/theme" Target="../theme/theme1.xml"/><Relationship Id="rId4" Type="http://schemas.openxmlformats.org/officeDocument/2006/relationships/slideLayout" Target="../slideLayouts/slideLayout4.xml"/><Relationship Id="rId7" Type="http://schemas.openxmlformats.org/officeDocument/2006/relationships/slideLayout" Target="../slideLayouts/slideLayout7.xml"/><Relationship Id="rId11" Type="http://schemas.openxmlformats.org/officeDocument/2006/relationships/slideLayout" Target="../slideLayouts/slideLayout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6" Type="http://schemas.openxmlformats.org/officeDocument/2006/relationships/image" Target="../media/image2.png"/><Relationship Id="rId8" Type="http://schemas.openxmlformats.org/officeDocument/2006/relationships/slideLayout" Target="../slideLayouts/slideLayout8.xml"/><Relationship Id="rId13" Type="http://schemas.openxmlformats.org/officeDocument/2006/relationships/slideLayout" Target="../slideLayouts/slideLayout13.xml"/><Relationship Id="rId10" Type="http://schemas.openxmlformats.org/officeDocument/2006/relationships/slideLayout" Target="../slideLayouts/slideLayout10.xml"/><Relationship Id="rId5" Type="http://schemas.openxmlformats.org/officeDocument/2006/relationships/slideLayout" Target="../slideLayouts/slideLayout5.xml"/><Relationship Id="rId15" Type="http://schemas.openxmlformats.org/officeDocument/2006/relationships/image" Target="../media/image1.jpeg"/><Relationship Id="rId12" Type="http://schemas.openxmlformats.org/officeDocument/2006/relationships/slideLayout" Target="../slideLayouts/slideLayout12.xml"/><Relationship Id="rId2" Type="http://schemas.openxmlformats.org/officeDocument/2006/relationships/slideLayout" Target="../slideLayouts/slideLayout2.xml"/><Relationship Id="rId9" Type="http://schemas.openxmlformats.org/officeDocument/2006/relationships/slideLayout" Target="../slideLayouts/slideLayout9.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pic>
        <p:nvPicPr>
          <p:cNvPr id="630786" name="Picture 2" descr="PPT_template-no-bar-INSIDE"/>
          <p:cNvPicPr>
            <a:picLocks noChangeAspect="1" noChangeArrowheads="1"/>
          </p:cNvPicPr>
          <p:nvPr userDrawn="1"/>
        </p:nvPicPr>
        <p:blipFill>
          <a:blip r:embed="rId15"/>
          <a:srcRect/>
          <a:stretch>
            <a:fillRect/>
          </a:stretch>
        </p:blipFill>
        <p:spPr bwMode="auto">
          <a:xfrm>
            <a:off x="0" y="0"/>
            <a:ext cx="9144000" cy="6858000"/>
          </a:xfrm>
          <a:prstGeom prst="rect">
            <a:avLst/>
          </a:prstGeom>
          <a:noFill/>
        </p:spPr>
      </p:pic>
      <p:sp>
        <p:nvSpPr>
          <p:cNvPr id="630787" name="Rectangle 3"/>
          <p:cNvSpPr>
            <a:spLocks noGrp="1" noChangeArrowheads="1"/>
          </p:cNvSpPr>
          <p:nvPr>
            <p:ph type="title"/>
          </p:nvPr>
        </p:nvSpPr>
        <p:spPr bwMode="auto">
          <a:xfrm>
            <a:off x="304800" y="0"/>
            <a:ext cx="6858000" cy="1066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630788" name="Rectangle 4"/>
          <p:cNvSpPr>
            <a:spLocks noGrp="1" noChangeArrowheads="1"/>
          </p:cNvSpPr>
          <p:nvPr>
            <p:ph type="body" idx="1"/>
          </p:nvPr>
        </p:nvSpPr>
        <p:spPr bwMode="auto">
          <a:xfrm>
            <a:off x="304800" y="1371600"/>
            <a:ext cx="84582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30792" name="AutoShape 8"/>
          <p:cNvSpPr>
            <a:spLocks noChangeArrowheads="1"/>
          </p:cNvSpPr>
          <p:nvPr userDrawn="1"/>
        </p:nvSpPr>
        <p:spPr bwMode="auto">
          <a:xfrm>
            <a:off x="0" y="1143000"/>
            <a:ext cx="9144000" cy="152400"/>
          </a:xfrm>
          <a:prstGeom prst="roundRect">
            <a:avLst>
              <a:gd name="adj" fmla="val 1042"/>
            </a:avLst>
          </a:prstGeom>
          <a:solidFill>
            <a:srgbClr val="666699"/>
          </a:solidFill>
          <a:ln w="9525">
            <a:noFill/>
            <a:round/>
            <a:headEnd/>
            <a:tailEnd/>
          </a:ln>
        </p:spPr>
        <p:txBody>
          <a:bodyPr wrap="none" anchor="ctr">
            <a:prstTxWarp prst="textNoShape">
              <a:avLst/>
            </a:prstTxWarp>
          </a:bodyPr>
          <a:lstStyle/>
          <a:p>
            <a:endParaRPr lang="en-US"/>
          </a:p>
        </p:txBody>
      </p:sp>
      <p:pic>
        <p:nvPicPr>
          <p:cNvPr id="630793" name="Picture 9" descr="caGrid_small"/>
          <p:cNvPicPr>
            <a:picLocks noChangeAspect="1" noChangeArrowheads="1"/>
          </p:cNvPicPr>
          <p:nvPr userDrawn="1"/>
        </p:nvPicPr>
        <p:blipFill>
          <a:blip r:embed="rId16"/>
          <a:srcRect/>
          <a:stretch>
            <a:fillRect/>
          </a:stretch>
        </p:blipFill>
        <p:spPr bwMode="auto">
          <a:xfrm>
            <a:off x="8610600" y="6172200"/>
            <a:ext cx="533400" cy="533400"/>
          </a:xfrm>
          <a:prstGeom prst="rect">
            <a:avLst/>
          </a:prstGeom>
          <a:noFill/>
        </p:spPr>
      </p:pic>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Lst>
  <p:txStyles>
    <p:titleStyle>
      <a:lvl1pPr algn="l" rtl="0" fontAlgn="base">
        <a:spcBef>
          <a:spcPct val="0"/>
        </a:spcBef>
        <a:spcAft>
          <a:spcPct val="0"/>
        </a:spcAft>
        <a:defRPr sz="2400" b="1">
          <a:solidFill>
            <a:schemeClr val="bg1"/>
          </a:solidFill>
          <a:latin typeface="+mj-lt"/>
          <a:ea typeface="+mj-ea"/>
          <a:cs typeface="+mj-cs"/>
        </a:defRPr>
      </a:lvl1pPr>
      <a:lvl2pPr algn="l" rtl="0" fontAlgn="base">
        <a:spcBef>
          <a:spcPct val="0"/>
        </a:spcBef>
        <a:spcAft>
          <a:spcPct val="0"/>
        </a:spcAft>
        <a:defRPr sz="2400" b="1">
          <a:solidFill>
            <a:schemeClr val="bg1"/>
          </a:solidFill>
          <a:latin typeface="Arial" charset="0"/>
        </a:defRPr>
      </a:lvl2pPr>
      <a:lvl3pPr algn="l" rtl="0" fontAlgn="base">
        <a:spcBef>
          <a:spcPct val="0"/>
        </a:spcBef>
        <a:spcAft>
          <a:spcPct val="0"/>
        </a:spcAft>
        <a:defRPr sz="2400" b="1">
          <a:solidFill>
            <a:schemeClr val="bg1"/>
          </a:solidFill>
          <a:latin typeface="Arial" charset="0"/>
        </a:defRPr>
      </a:lvl3pPr>
      <a:lvl4pPr algn="l" rtl="0" fontAlgn="base">
        <a:spcBef>
          <a:spcPct val="0"/>
        </a:spcBef>
        <a:spcAft>
          <a:spcPct val="0"/>
        </a:spcAft>
        <a:defRPr sz="2400" b="1">
          <a:solidFill>
            <a:schemeClr val="bg1"/>
          </a:solidFill>
          <a:latin typeface="Arial" charset="0"/>
        </a:defRPr>
      </a:lvl4pPr>
      <a:lvl5pPr algn="l" rtl="0" fontAlgn="base">
        <a:spcBef>
          <a:spcPct val="0"/>
        </a:spcBef>
        <a:spcAft>
          <a:spcPct val="0"/>
        </a:spcAft>
        <a:defRPr sz="2400" b="1">
          <a:solidFill>
            <a:schemeClr val="bg1"/>
          </a:solidFill>
          <a:latin typeface="Arial" charset="0"/>
        </a:defRPr>
      </a:lvl5pPr>
      <a:lvl6pPr marL="457200" algn="l" rtl="0" fontAlgn="base">
        <a:spcBef>
          <a:spcPct val="0"/>
        </a:spcBef>
        <a:spcAft>
          <a:spcPct val="0"/>
        </a:spcAft>
        <a:defRPr sz="2400" b="1">
          <a:solidFill>
            <a:schemeClr val="bg1"/>
          </a:solidFill>
          <a:latin typeface="Arial" charset="0"/>
        </a:defRPr>
      </a:lvl6pPr>
      <a:lvl7pPr marL="914400" algn="l" rtl="0" fontAlgn="base">
        <a:spcBef>
          <a:spcPct val="0"/>
        </a:spcBef>
        <a:spcAft>
          <a:spcPct val="0"/>
        </a:spcAft>
        <a:defRPr sz="2400" b="1">
          <a:solidFill>
            <a:schemeClr val="bg1"/>
          </a:solidFill>
          <a:latin typeface="Arial" charset="0"/>
        </a:defRPr>
      </a:lvl7pPr>
      <a:lvl8pPr marL="1371600" algn="l" rtl="0" fontAlgn="base">
        <a:spcBef>
          <a:spcPct val="0"/>
        </a:spcBef>
        <a:spcAft>
          <a:spcPct val="0"/>
        </a:spcAft>
        <a:defRPr sz="2400" b="1">
          <a:solidFill>
            <a:schemeClr val="bg1"/>
          </a:solidFill>
          <a:latin typeface="Arial" charset="0"/>
        </a:defRPr>
      </a:lvl8pPr>
      <a:lvl9pPr marL="1828800" algn="l" rtl="0" fontAlgn="base">
        <a:spcBef>
          <a:spcPct val="0"/>
        </a:spcBef>
        <a:spcAft>
          <a:spcPct val="0"/>
        </a:spcAft>
        <a:defRPr sz="2400" b="1">
          <a:solidFill>
            <a:schemeClr val="bg1"/>
          </a:solidFill>
          <a:latin typeface="Arial" charset="0"/>
        </a:defRPr>
      </a:lvl9pPr>
    </p:titleStyle>
    <p:bodyStyle>
      <a:lvl1pPr marL="342900" indent="-342900" algn="l" rtl="0" fontAlgn="base">
        <a:spcBef>
          <a:spcPct val="20000"/>
        </a:spcBef>
        <a:spcAft>
          <a:spcPct val="0"/>
        </a:spcAft>
        <a:buClr>
          <a:srgbClr val="00AAF6"/>
        </a:buClr>
        <a:buChar char="•"/>
        <a:defRPr b="1">
          <a:solidFill>
            <a:schemeClr val="tx1"/>
          </a:solidFill>
          <a:latin typeface="+mn-lt"/>
          <a:ea typeface="+mn-ea"/>
          <a:cs typeface="+mn-cs"/>
        </a:defRPr>
      </a:lvl1pPr>
      <a:lvl2pPr marL="742950" indent="-285750" algn="l" rtl="0" fontAlgn="base">
        <a:spcBef>
          <a:spcPct val="20000"/>
        </a:spcBef>
        <a:spcAft>
          <a:spcPct val="0"/>
        </a:spcAft>
        <a:buClr>
          <a:srgbClr val="00AAF6"/>
        </a:buClr>
        <a:buChar char="•"/>
        <a:defRPr>
          <a:solidFill>
            <a:schemeClr val="tx1"/>
          </a:solidFill>
          <a:latin typeface="+mn-lt"/>
          <a:ea typeface="ＭＳ Ｐゴシック" charset="-128"/>
        </a:defRPr>
      </a:lvl2pPr>
      <a:lvl3pPr marL="1143000" indent="-228600" algn="l" rtl="0" fontAlgn="base">
        <a:spcBef>
          <a:spcPct val="20000"/>
        </a:spcBef>
        <a:spcAft>
          <a:spcPct val="0"/>
        </a:spcAft>
        <a:buClr>
          <a:srgbClr val="00AAF6"/>
        </a:buClr>
        <a:buChar char="•"/>
        <a:defRPr sz="1600">
          <a:solidFill>
            <a:schemeClr val="tx1"/>
          </a:solidFill>
          <a:latin typeface="+mn-lt"/>
          <a:ea typeface="ＭＳ Ｐゴシック" charset="-128"/>
        </a:defRPr>
      </a:lvl3pPr>
      <a:lvl4pPr marL="1600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4pPr>
      <a:lvl5pPr marL="20574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5pPr>
      <a:lvl6pPr marL="25146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6pPr>
      <a:lvl7pPr marL="29718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7pPr>
      <a:lvl8pPr marL="34290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8pPr>
      <a:lvl9pPr marL="3886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3" Type="http://schemas.openxmlformats.org/officeDocument/2006/relationships/hyperlink" Target="mailto:Scott.Oster@osumc.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oleObject" Target="../embeddings/oleObject2.bin"/><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3"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8" TargetMode="External"/><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9" TargetMode="External"/><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image" Target="../media/image14.png"/><Relationship Id="rId5" Type="http://schemas.openxmlformats.org/officeDocument/2006/relationships/oleObject" Target="Macintosh%20HD:Users:oster:projects:caBIG:cagrid-1-0:Documentation:docs:portal:portal2:guides:caGrid-Portal_2.1_UsersGuide.doc!OLE_LINK10" TargetMode="External"/></Relationships>
</file>

<file path=ppt/slides/_rels/slide17.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13" TargetMode="External"/><Relationship Id="rId1" Type="http://schemas.openxmlformats.org/officeDocument/2006/relationships/vmlDrawing" Target="../drawings/vmlDrawing5.vml"/><Relationship Id="rId2" Type="http://schemas.openxmlformats.org/officeDocument/2006/relationships/slideLayout" Target="../slideLayouts/slideLayout2.xml"/><Relationship Id="rId3" Type="http://schemas.openxmlformats.org/officeDocument/2006/relationships/oleObject" Target="Macintosh%20HD:Users:oster:projects:caBIG:cagrid-1-0:Documentation:docs:portal:portal2:guides:caGrid-Portal_2.1_UsersGuide.doc!OLE_LINK11"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4" Type="http://schemas.openxmlformats.org/officeDocument/2006/relationships/oleObject" Target="../embeddings/oleObject1.bin"/><Relationship Id="rId1" Type="http://schemas.openxmlformats.org/officeDocument/2006/relationships/vmlDrawing" Target="../drawings/vmlDrawing1.vml"/><Relationship Id="rId2" Type="http://schemas.openxmlformats.org/officeDocument/2006/relationships/slideLayout" Target="../slideLayouts/slideLayout12.xml"/><Relationship Id="rId3"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28360" name="Rectangle 8"/>
          <p:cNvSpPr>
            <a:spLocks noGrp="1" noChangeArrowheads="1"/>
          </p:cNvSpPr>
          <p:nvPr>
            <p:ph type="ctrTitle"/>
          </p:nvPr>
        </p:nvSpPr>
        <p:spPr/>
        <p:txBody>
          <a:bodyPr/>
          <a:lstStyle/>
          <a:p>
            <a:r>
              <a:rPr lang="en-US" dirty="0" smtClean="0"/>
              <a:t>caGrid Service Metadata</a:t>
            </a:r>
            <a:endParaRPr lang="en-US" dirty="0"/>
          </a:p>
        </p:txBody>
      </p:sp>
      <p:sp>
        <p:nvSpPr>
          <p:cNvPr id="228369" name="Text Box 17"/>
          <p:cNvSpPr txBox="1">
            <a:spLocks noChangeArrowheads="1"/>
          </p:cNvSpPr>
          <p:nvPr/>
        </p:nvSpPr>
        <p:spPr bwMode="auto">
          <a:xfrm>
            <a:off x="6019800" y="5029200"/>
            <a:ext cx="2667000" cy="738664"/>
          </a:xfrm>
          <a:prstGeom prst="rect">
            <a:avLst/>
          </a:prstGeom>
          <a:noFill/>
          <a:ln w="9525">
            <a:noFill/>
            <a:miter lim="800000"/>
            <a:headEnd/>
            <a:tailEnd/>
          </a:ln>
          <a:effectLst/>
        </p:spPr>
        <p:txBody>
          <a:bodyPr wrap="square">
            <a:prstTxWarp prst="textNoShape">
              <a:avLst/>
            </a:prstTxWarp>
            <a:spAutoFit/>
          </a:bodyPr>
          <a:lstStyle/>
          <a:p>
            <a:pPr>
              <a:spcBef>
                <a:spcPct val="50000"/>
              </a:spcBef>
            </a:pPr>
            <a:r>
              <a:rPr lang="en-US" sz="1400" dirty="0"/>
              <a:t>Scott </a:t>
            </a:r>
            <a:r>
              <a:rPr lang="en-US" sz="1400" dirty="0" err="1"/>
              <a:t>Oster</a:t>
            </a:r>
            <a:r>
              <a:rPr lang="en-US" sz="1400" dirty="0"/>
              <a:t> </a:t>
            </a:r>
            <a:r>
              <a:rPr lang="en-US" sz="1400" dirty="0" smtClean="0"/>
              <a:t>(</a:t>
            </a:r>
            <a:r>
              <a:rPr lang="en-US" sz="1400" dirty="0" smtClean="0">
                <a:hlinkClick r:id="rId3"/>
              </a:rPr>
              <a:t>Scott.Oster@osumc.edu</a:t>
            </a:r>
            <a:r>
              <a:rPr lang="en-US" sz="1400" dirty="0" smtClean="0"/>
              <a:t>) </a:t>
            </a:r>
            <a:r>
              <a:rPr lang="en-US" sz="1400" dirty="0"/>
              <a:t>- Ohio State University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6018" name="Rectangle 2"/>
          <p:cNvSpPr>
            <a:spLocks noGrp="1" noChangeArrowheads="1"/>
          </p:cNvSpPr>
          <p:nvPr>
            <p:ph type="title"/>
          </p:nvPr>
        </p:nvSpPr>
        <p:spPr/>
        <p:txBody>
          <a:bodyPr/>
          <a:lstStyle/>
          <a:p>
            <a:r>
              <a:rPr lang="en-US"/>
              <a:t>Advertisement and Discovery Process</a:t>
            </a:r>
          </a:p>
        </p:txBody>
      </p:sp>
      <p:graphicFrame>
        <p:nvGraphicFramePr>
          <p:cNvPr id="726019" name="Object 3"/>
          <p:cNvGraphicFramePr>
            <a:graphicFrameLocks noChangeAspect="1"/>
          </p:cNvGraphicFramePr>
          <p:nvPr>
            <p:ph idx="1"/>
          </p:nvPr>
        </p:nvGraphicFramePr>
        <p:xfrm>
          <a:off x="3581400" y="2397125"/>
          <a:ext cx="5257800" cy="3851275"/>
        </p:xfrm>
        <a:graphic>
          <a:graphicData uri="http://schemas.openxmlformats.org/presentationml/2006/ole">
            <p:oleObj spid="_x0000_s1045506" name="Visio" r:id="rId4" imgW="5190392" imgH="3802726" progId="Visio.Drawing.11">
              <p:embed/>
            </p:oleObj>
          </a:graphicData>
        </a:graphic>
      </p:graphicFrame>
      <p:sp>
        <p:nvSpPr>
          <p:cNvPr id="726020" name="Rectangle 4"/>
          <p:cNvSpPr>
            <a:spLocks noChangeArrowheads="1"/>
          </p:cNvSpPr>
          <p:nvPr/>
        </p:nvSpPr>
        <p:spPr bwMode="auto">
          <a:xfrm>
            <a:off x="381000" y="1371600"/>
            <a:ext cx="7467600" cy="13716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a:t>All services register their service location and metadata information to an Index Service</a:t>
            </a:r>
          </a:p>
          <a:p>
            <a:pPr marL="304800" indent="-304800">
              <a:spcBef>
                <a:spcPct val="20000"/>
              </a:spcBef>
              <a:buClr>
                <a:srgbClr val="00AAF6"/>
              </a:buClr>
              <a:buFontTx/>
              <a:buChar char="•"/>
            </a:pPr>
            <a:r>
              <a:rPr lang="en-US"/>
              <a:t>The Index Service subscribes to the standardized metadata and aggregates their contents</a:t>
            </a:r>
          </a:p>
        </p:txBody>
      </p:sp>
      <p:sp>
        <p:nvSpPr>
          <p:cNvPr id="726021" name="Rectangle 5"/>
          <p:cNvSpPr>
            <a:spLocks noChangeArrowheads="1"/>
          </p:cNvSpPr>
          <p:nvPr/>
        </p:nvSpPr>
        <p:spPr bwMode="auto">
          <a:xfrm>
            <a:off x="381000" y="2667000"/>
            <a:ext cx="3048000" cy="38100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a:t>Clients can discover services using a discovery API which facilitates inspection of data types</a:t>
            </a:r>
          </a:p>
          <a:p>
            <a:pPr marL="304800" indent="-304800">
              <a:spcBef>
                <a:spcPct val="20000"/>
              </a:spcBef>
              <a:buClr>
                <a:srgbClr val="00AAF6"/>
              </a:buClr>
              <a:buFontTx/>
              <a:buChar char="•"/>
            </a:pPr>
            <a:r>
              <a:rPr lang="en-US"/>
              <a:t>Leveraging semantic information in EVS (from which service metadata is drawn), services can be discovered by the semantics of their data types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4258" name="Rectangle 2"/>
          <p:cNvSpPr>
            <a:spLocks noGrp="1" noChangeArrowheads="1"/>
          </p:cNvSpPr>
          <p:nvPr>
            <p:ph type="title"/>
          </p:nvPr>
        </p:nvSpPr>
        <p:spPr/>
        <p:txBody>
          <a:bodyPr/>
          <a:lstStyle/>
          <a:p>
            <a:r>
              <a:rPr lang="en-US"/>
              <a:t>Service Discovery Process</a:t>
            </a:r>
          </a:p>
        </p:txBody>
      </p:sp>
      <p:sp>
        <p:nvSpPr>
          <p:cNvPr id="864259" name="Rectangle 3"/>
          <p:cNvSpPr>
            <a:spLocks noGrp="1" noChangeArrowheads="1"/>
          </p:cNvSpPr>
          <p:nvPr>
            <p:ph type="body" idx="1"/>
          </p:nvPr>
        </p:nvSpPr>
        <p:spPr/>
        <p:txBody>
          <a:bodyPr/>
          <a:lstStyle/>
          <a:p>
            <a:r>
              <a:rPr lang="en-US" sz="2000" dirty="0"/>
              <a:t>Clients formulate a query over the caGrid standard metadata</a:t>
            </a:r>
          </a:p>
          <a:p>
            <a:pPr lvl="1"/>
            <a:r>
              <a:rPr lang="en-US" sz="2000" dirty="0"/>
              <a:t>Examples:</a:t>
            </a:r>
          </a:p>
          <a:p>
            <a:pPr lvl="2"/>
            <a:r>
              <a:rPr lang="en-US" sz="1800" dirty="0"/>
              <a:t>“Find me all the services from</a:t>
            </a:r>
            <a:r>
              <a:rPr lang="en-US" sz="1800" dirty="0" smtClean="0"/>
              <a:t> Ohio State’s Cancer Center”</a:t>
            </a:r>
            <a:endParaRPr lang="en-US" sz="1800" dirty="0"/>
          </a:p>
          <a:p>
            <a:pPr lvl="2"/>
            <a:r>
              <a:rPr lang="en-US" sz="1800" dirty="0"/>
              <a:t>“Which Analytical services take Genes as input?”</a:t>
            </a:r>
          </a:p>
          <a:p>
            <a:pPr lvl="2"/>
            <a:r>
              <a:rPr lang="en-US" sz="1800" dirty="0"/>
              <a:t>“Which Data services expose data relating to </a:t>
            </a:r>
            <a:r>
              <a:rPr lang="en-US" sz="1800" i="1" dirty="0"/>
              <a:t>lung</a:t>
            </a:r>
            <a:r>
              <a:rPr lang="en-US" sz="1800" dirty="0"/>
              <a:t> </a:t>
            </a:r>
            <a:r>
              <a:rPr lang="en-US" sz="1800" i="1" dirty="0"/>
              <a:t>cancer</a:t>
            </a:r>
            <a:r>
              <a:rPr lang="en-US" sz="1800" dirty="0"/>
              <a:t>?”</a:t>
            </a:r>
          </a:p>
          <a:p>
            <a:pPr lvl="2"/>
            <a:r>
              <a:rPr lang="en-US" sz="1800" dirty="0"/>
              <a:t>“Find me all the services with some metadata mentioning the string </a:t>
            </a:r>
            <a:r>
              <a:rPr lang="en-US" sz="1800" i="1" dirty="0"/>
              <a:t>‘macromolecules’</a:t>
            </a:r>
            <a:r>
              <a:rPr lang="en-US" sz="1800" dirty="0"/>
              <a:t>”</a:t>
            </a:r>
          </a:p>
          <a:p>
            <a:r>
              <a:rPr lang="en-US" sz="2000" dirty="0"/>
              <a:t>This query is sent to the caGrid Index Service which returns the </a:t>
            </a:r>
            <a:r>
              <a:rPr lang="en-US" sz="2000" dirty="0" err="1" smtClean="0"/>
              <a:t>Address(es</a:t>
            </a:r>
            <a:r>
              <a:rPr lang="en-US" sz="2000" dirty="0" smtClean="0"/>
              <a:t>) </a:t>
            </a:r>
            <a:r>
              <a:rPr lang="en-US" sz="2000" dirty="0"/>
              <a:t>of the services satisfying the query</a:t>
            </a:r>
          </a:p>
          <a:p>
            <a:r>
              <a:rPr lang="en-US" sz="2000" dirty="0"/>
              <a:t>The client can then further interrogate the satisfying services by asking for all of their metadata or service descriptions</a:t>
            </a:r>
          </a:p>
          <a:p>
            <a:r>
              <a:rPr lang="en-US" sz="2000" dirty="0"/>
              <a:t>Finally the client invokes the desired services as appropriate</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8068" name="Picture 4" descr="Service Model"/>
          <p:cNvPicPr>
            <a:picLocks noChangeAspect="1" noChangeArrowheads="1"/>
          </p:cNvPicPr>
          <p:nvPr/>
        </p:nvPicPr>
        <p:blipFill>
          <a:blip r:embed="rId2"/>
          <a:srcRect l="1764" t="1695" r="1250" b="1695"/>
          <a:stretch>
            <a:fillRect/>
          </a:stretch>
        </p:blipFill>
        <p:spPr bwMode="auto">
          <a:xfrm>
            <a:off x="3924300" y="1295400"/>
            <a:ext cx="5219700" cy="5410200"/>
          </a:xfrm>
          <a:prstGeom prst="rect">
            <a:avLst/>
          </a:prstGeom>
          <a:noFill/>
        </p:spPr>
      </p:pic>
      <p:sp>
        <p:nvSpPr>
          <p:cNvPr id="728066" name="Rectangle 2"/>
          <p:cNvSpPr>
            <a:spLocks noGrp="1" noChangeArrowheads="1"/>
          </p:cNvSpPr>
          <p:nvPr>
            <p:ph type="title"/>
          </p:nvPr>
        </p:nvSpPr>
        <p:spPr/>
        <p:txBody>
          <a:bodyPr/>
          <a:lstStyle/>
          <a:p>
            <a:r>
              <a:rPr lang="en-US" dirty="0"/>
              <a:t>Service Metadata:</a:t>
            </a:r>
            <a:r>
              <a:rPr lang="en-US" dirty="0" smtClean="0"/>
              <a:t> Core Model</a:t>
            </a:r>
            <a:endParaRPr lang="en-US" dirty="0"/>
          </a:p>
        </p:txBody>
      </p:sp>
      <p:sp>
        <p:nvSpPr>
          <p:cNvPr id="728067" name="Rectangle 3"/>
          <p:cNvSpPr>
            <a:spLocks noGrp="1" noChangeArrowheads="1"/>
          </p:cNvSpPr>
          <p:nvPr>
            <p:ph type="body" idx="1"/>
          </p:nvPr>
        </p:nvSpPr>
        <p:spPr>
          <a:xfrm>
            <a:off x="304800" y="1371600"/>
            <a:ext cx="4114800" cy="4038600"/>
          </a:xfrm>
        </p:spPr>
        <p:txBody>
          <a:bodyPr/>
          <a:lstStyle/>
          <a:p>
            <a:r>
              <a:rPr lang="en-US" dirty="0"/>
              <a:t>Common Service Metadata</a:t>
            </a:r>
          </a:p>
          <a:p>
            <a:pPr lvl="1"/>
            <a:r>
              <a:rPr lang="en-US" dirty="0"/>
              <a:t>Provided by all services</a:t>
            </a:r>
          </a:p>
          <a:p>
            <a:pPr lvl="1"/>
            <a:r>
              <a:rPr lang="en-US" dirty="0"/>
              <a:t>Details service’s capabilities, operations, contact information, hosting research center</a:t>
            </a:r>
          </a:p>
          <a:p>
            <a:pPr lvl="1"/>
            <a:r>
              <a:rPr lang="en-US" dirty="0"/>
              <a:t>Service operation’s inputs and outputs defined in terms of structure and semantics extracted from </a:t>
            </a:r>
            <a:r>
              <a:rPr lang="en-US" dirty="0" err="1"/>
              <a:t>caDSR</a:t>
            </a:r>
            <a:r>
              <a:rPr lang="en-US" dirty="0"/>
              <a:t> and EVS</a:t>
            </a:r>
          </a:p>
          <a:p>
            <a:pPr lvl="1"/>
            <a:r>
              <a:rPr lang="en-US" dirty="0"/>
              <a:t>Majority auto-generated by Introduce</a:t>
            </a:r>
          </a:p>
        </p:txBody>
      </p:sp>
      <p:pic>
        <p:nvPicPr>
          <p:cNvPr id="728069" name="Picture 5" descr="Common Model"/>
          <p:cNvPicPr>
            <a:picLocks noChangeAspect="1" noChangeArrowheads="1"/>
          </p:cNvPicPr>
          <p:nvPr/>
        </p:nvPicPr>
        <p:blipFill>
          <a:blip r:embed="rId3"/>
          <a:srcRect l="2676" t="5779" r="1549" b="7790"/>
          <a:stretch>
            <a:fillRect/>
          </a:stretch>
        </p:blipFill>
        <p:spPr bwMode="auto">
          <a:xfrm>
            <a:off x="838200" y="5181600"/>
            <a:ext cx="2895600" cy="1465263"/>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9091" name="Picture 3" descr="Security Model"/>
          <p:cNvPicPr>
            <a:picLocks noChangeAspect="1" noChangeArrowheads="1"/>
          </p:cNvPicPr>
          <p:nvPr/>
        </p:nvPicPr>
        <p:blipFill>
          <a:blip r:embed="rId2"/>
          <a:srcRect l="2127" t="4439" r="2127" b="4439"/>
          <a:stretch>
            <a:fillRect/>
          </a:stretch>
        </p:blipFill>
        <p:spPr bwMode="auto">
          <a:xfrm>
            <a:off x="3581400" y="1709738"/>
            <a:ext cx="5257800" cy="3973512"/>
          </a:xfrm>
          <a:prstGeom prst="rect">
            <a:avLst/>
          </a:prstGeom>
          <a:noFill/>
        </p:spPr>
      </p:pic>
      <p:sp>
        <p:nvSpPr>
          <p:cNvPr id="729090" name="Rectangle 2"/>
          <p:cNvSpPr>
            <a:spLocks noGrp="1" noChangeArrowheads="1"/>
          </p:cNvSpPr>
          <p:nvPr>
            <p:ph type="title"/>
          </p:nvPr>
        </p:nvSpPr>
        <p:spPr/>
        <p:txBody>
          <a:bodyPr/>
          <a:lstStyle/>
          <a:p>
            <a:r>
              <a:rPr lang="en-US"/>
              <a:t>Service Metadata: Service Security</a:t>
            </a:r>
          </a:p>
        </p:txBody>
      </p:sp>
      <p:sp>
        <p:nvSpPr>
          <p:cNvPr id="729092" name="Rectangle 4"/>
          <p:cNvSpPr>
            <a:spLocks noGrp="1" noChangeArrowheads="1"/>
          </p:cNvSpPr>
          <p:nvPr>
            <p:ph type="body" idx="1"/>
          </p:nvPr>
        </p:nvSpPr>
        <p:spPr>
          <a:xfrm>
            <a:off x="304800" y="1371600"/>
            <a:ext cx="3657600" cy="4953000"/>
          </a:xfrm>
          <a:noFill/>
          <a:ln/>
        </p:spPr>
        <p:txBody>
          <a:bodyPr/>
          <a:lstStyle/>
          <a:p>
            <a:r>
              <a:rPr lang="en-US"/>
              <a:t>Service Security Metadata</a:t>
            </a:r>
          </a:p>
          <a:p>
            <a:pPr lvl="1"/>
            <a:r>
              <a:rPr lang="en-US"/>
              <a:t>Provided by all services</a:t>
            </a:r>
          </a:p>
          <a:p>
            <a:pPr lvl="1"/>
            <a:r>
              <a:rPr lang="en-US"/>
              <a:t>Details the service’s requirements on communication channel for each operation</a:t>
            </a:r>
          </a:p>
          <a:p>
            <a:pPr lvl="1"/>
            <a:r>
              <a:rPr lang="en-US"/>
              <a:t>Can be used by client to programmatically negotiate an acceptable means of communication</a:t>
            </a:r>
          </a:p>
          <a:p>
            <a:pPr lvl="1"/>
            <a:r>
              <a:rPr lang="en-US"/>
              <a:t>For example: </a:t>
            </a:r>
            <a:r>
              <a:rPr lang="en-US" i="1"/>
              <a:t>Does operation X allow anonymous clients, or are credentials required?</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30114" name="Rectangle 2"/>
          <p:cNvSpPr>
            <a:spLocks noGrp="1" noChangeArrowheads="1"/>
          </p:cNvSpPr>
          <p:nvPr>
            <p:ph type="title"/>
          </p:nvPr>
        </p:nvSpPr>
        <p:spPr/>
        <p:txBody>
          <a:bodyPr/>
          <a:lstStyle/>
          <a:p>
            <a:r>
              <a:rPr lang="en-US"/>
              <a:t>Service Metadata: Data Service</a:t>
            </a:r>
          </a:p>
        </p:txBody>
      </p:sp>
      <p:pic>
        <p:nvPicPr>
          <p:cNvPr id="730115" name="Picture 3" descr="Data Model"/>
          <p:cNvPicPr>
            <a:picLocks noChangeAspect="1" noChangeArrowheads="1"/>
          </p:cNvPicPr>
          <p:nvPr/>
        </p:nvPicPr>
        <p:blipFill>
          <a:blip r:embed="rId2"/>
          <a:srcRect l="1598" t="2689" r="2512" b="3548"/>
          <a:stretch>
            <a:fillRect/>
          </a:stretch>
        </p:blipFill>
        <p:spPr bwMode="auto">
          <a:xfrm>
            <a:off x="3932238" y="1295400"/>
            <a:ext cx="5211762" cy="5410200"/>
          </a:xfrm>
          <a:prstGeom prst="rect">
            <a:avLst/>
          </a:prstGeom>
          <a:noFill/>
        </p:spPr>
      </p:pic>
      <p:sp>
        <p:nvSpPr>
          <p:cNvPr id="730116" name="Rectangle 4"/>
          <p:cNvSpPr>
            <a:spLocks noGrp="1" noChangeArrowheads="1"/>
          </p:cNvSpPr>
          <p:nvPr>
            <p:ph type="body" idx="1"/>
          </p:nvPr>
        </p:nvSpPr>
        <p:spPr>
          <a:xfrm>
            <a:off x="304800" y="1371600"/>
            <a:ext cx="3657600" cy="4953000"/>
          </a:xfrm>
          <a:noFill/>
          <a:ln/>
        </p:spPr>
        <p:txBody>
          <a:bodyPr/>
          <a:lstStyle/>
          <a:p>
            <a:r>
              <a:rPr lang="en-US"/>
              <a:t>Data Service Metadata</a:t>
            </a:r>
          </a:p>
          <a:p>
            <a:pPr lvl="1"/>
            <a:r>
              <a:rPr lang="en-US"/>
              <a:t>Provided by all data services</a:t>
            </a:r>
          </a:p>
          <a:p>
            <a:pPr lvl="1"/>
            <a:r>
              <a:rPr lang="en-US"/>
              <a:t>Describes the Domain Model being exposed, in terms of a UML model linked to semantics</a:t>
            </a:r>
          </a:p>
          <a:p>
            <a:pPr lvl="1"/>
            <a:r>
              <a:rPr lang="en-US"/>
              <a:t>Provides information needed to formulate the Object-Oriented Query</a:t>
            </a:r>
          </a:p>
          <a:p>
            <a:pPr lvl="1"/>
            <a:r>
              <a:rPr lang="en-US"/>
              <a:t>As with common metadata, data types defined in terms of structure and semantics extracted from caDSR and EVS</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Service Map</a:t>
            </a:r>
            <a:endParaRPr lang="en-US" dirty="0"/>
          </a:p>
        </p:txBody>
      </p:sp>
      <p:pic>
        <p:nvPicPr>
          <p:cNvPr id="4" name="Picture 3"/>
          <p:cNvPicPr>
            <a:picLocks noChangeAspect="1"/>
          </p:cNvPicPr>
          <p:nvPr/>
        </p:nvPicPr>
        <p:blipFill>
          <a:blip r:embed="rId3"/>
          <a:stretch>
            <a:fillRect/>
          </a:stretch>
        </p:blipFill>
        <p:spPr>
          <a:xfrm>
            <a:off x="3223680" y="1524000"/>
            <a:ext cx="5463120" cy="4876800"/>
          </a:xfrm>
          <a:prstGeom prst="rect">
            <a:avLst/>
          </a:prstGeom>
        </p:spPr>
      </p:pic>
      <p:sp>
        <p:nvSpPr>
          <p:cNvPr id="8" name="Rectangle 3"/>
          <p:cNvSpPr txBox="1">
            <a:spLocks noChangeArrowheads="1"/>
          </p:cNvSpPr>
          <p:nvPr/>
        </p:nvSpPr>
        <p:spPr bwMode="auto">
          <a:xfrm>
            <a:off x="304800" y="1371600"/>
            <a:ext cx="28194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Google Maps integration enabled by Center Information in metadata</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Recent services and categorization discovered from Index Service</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39362" name="Object 2"/>
          <p:cNvGraphicFramePr>
            <a:graphicFrameLocks noChangeAspect="1"/>
          </p:cNvGraphicFramePr>
          <p:nvPr/>
        </p:nvGraphicFramePr>
        <p:xfrm>
          <a:off x="443345" y="4267200"/>
          <a:ext cx="2604655" cy="1790700"/>
        </p:xfrm>
        <a:graphic>
          <a:graphicData uri="http://schemas.openxmlformats.org/presentationml/2006/ole">
            <p:oleObj spid="_x0000_s1039362" name="Document" r:id="rId4" imgW="3048000" imgH="2095500" progId="Word.Document.12">
              <p:link updateAutomatic="1"/>
            </p:oleObj>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Metadata-driven Discovery</a:t>
            </a:r>
            <a:endParaRPr lang="en-US" dirty="0"/>
          </a:p>
        </p:txBody>
      </p:sp>
      <p:pic>
        <p:nvPicPr>
          <p:cNvPr id="5" name="Content Placeholder 4" descr="Untitled1.png"/>
          <p:cNvPicPr>
            <a:picLocks noGrp="1" noChangeAspect="1"/>
          </p:cNvPicPr>
          <p:nvPr>
            <p:ph idx="1"/>
          </p:nvPr>
        </p:nvPicPr>
        <p:blipFill>
          <a:blip r:embed="rId3"/>
          <a:srcRect l="-28933" r="-28933"/>
          <a:stretch>
            <a:fillRect/>
          </a:stretch>
        </p:blipFill>
        <p:spPr>
          <a:xfrm>
            <a:off x="381000" y="4038600"/>
            <a:ext cx="3810000" cy="2231082"/>
          </a:xfrm>
        </p:spPr>
      </p:pic>
      <p:graphicFrame>
        <p:nvGraphicFramePr>
          <p:cNvPr id="1040386" name="Object 2"/>
          <p:cNvGraphicFramePr>
            <a:graphicFrameLocks noChangeAspect="1"/>
          </p:cNvGraphicFramePr>
          <p:nvPr/>
        </p:nvGraphicFramePr>
        <p:xfrm>
          <a:off x="4953000" y="1600200"/>
          <a:ext cx="3340100" cy="2082800"/>
        </p:xfrm>
        <a:graphic>
          <a:graphicData uri="http://schemas.openxmlformats.org/presentationml/2006/ole">
            <p:oleObj spid="_x0000_s1040386" name="Document" r:id="rId4" imgW="3340100" imgH="2082800" progId="Word.Document.12">
              <p:link updateAutomatic="1"/>
            </p:oleObj>
          </a:graphicData>
        </a:graphic>
      </p:graphicFrame>
      <p:graphicFrame>
        <p:nvGraphicFramePr>
          <p:cNvPr id="1040387" name="Object 3"/>
          <p:cNvGraphicFramePr>
            <a:graphicFrameLocks noChangeAspect="1"/>
          </p:cNvGraphicFramePr>
          <p:nvPr/>
        </p:nvGraphicFramePr>
        <p:xfrm>
          <a:off x="4953000" y="4038600"/>
          <a:ext cx="3314700" cy="2222500"/>
        </p:xfrm>
        <a:graphic>
          <a:graphicData uri="http://schemas.openxmlformats.org/presentationml/2006/ole">
            <p:oleObj spid="_x0000_s1040387" name="Document" r:id="rId5" imgW="3314700" imgH="2222500" progId="Word.Document.12">
              <p:link updateAutomatic="1"/>
            </p:oleObj>
          </a:graphicData>
        </a:graphic>
      </p:graphicFrame>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Structured</a:t>
            </a:r>
            <a:r>
              <a:rPr kumimoji="0" lang="en-US" i="0" u="none" strike="noStrike" kern="0" cap="none" spc="0" normalizeH="0" noProof="0" dirty="0" smtClean="0">
                <a:ln>
                  <a:noFill/>
                </a:ln>
                <a:solidFill>
                  <a:schemeClr val="tx1"/>
                </a:solidFill>
                <a:effectLst/>
                <a:uLnTx/>
                <a:uFillTx/>
                <a:latin typeface="+mn-lt"/>
                <a:ea typeface="+mn-ea"/>
                <a:cs typeface="+mn-cs"/>
              </a:rPr>
              <a:t> discovery queries can be constructed over the metadata model</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noProof="0" dirty="0" smtClean="0">
                <a:latin typeface="+mn-lt"/>
              </a:rPr>
              <a:t>Keyword expansion with information from the controlled terminology available via the </a:t>
            </a:r>
            <a:r>
              <a:rPr lang="en-US" kern="0" dirty="0" smtClean="0">
                <a:latin typeface="+mn-lt"/>
              </a:rPr>
              <a:t>EVS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Service Details</a:t>
            </a:r>
            <a:endParaRPr lang="en-US" dirty="0"/>
          </a:p>
        </p:txBody>
      </p:sp>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Each discovered service’s metadata</a:t>
            </a:r>
            <a:r>
              <a:rPr kumimoji="0" lang="en-US" i="0" u="none" strike="noStrike" kern="0" cap="none" spc="0" normalizeH="0" noProof="0" dirty="0" smtClean="0">
                <a:ln>
                  <a:noFill/>
                </a:ln>
                <a:solidFill>
                  <a:schemeClr val="tx1"/>
                </a:solidFill>
                <a:effectLst/>
                <a:uLnTx/>
                <a:uFillTx/>
                <a:latin typeface="+mn-lt"/>
                <a:ea typeface="+mn-ea"/>
                <a:cs typeface="+mn-cs"/>
              </a:rPr>
              <a:t> can be perused</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Federated queries can be constructed graphically from auto-discovered potential semantic joins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41411" name="Object 3"/>
          <p:cNvGraphicFramePr>
            <a:graphicFrameLocks noChangeAspect="1"/>
          </p:cNvGraphicFramePr>
          <p:nvPr/>
        </p:nvGraphicFramePr>
        <p:xfrm>
          <a:off x="685800" y="3505200"/>
          <a:ext cx="3886200" cy="2743972"/>
        </p:xfrm>
        <a:graphic>
          <a:graphicData uri="http://schemas.openxmlformats.org/presentationml/2006/ole">
            <p:oleObj spid="_x0000_s1041411" name="Document" r:id="rId3" imgW="3759200" imgH="2654300" progId="Word.Document.12">
              <p:link updateAutomatic="1"/>
            </p:oleObj>
          </a:graphicData>
        </a:graphic>
      </p:graphicFrame>
      <p:graphicFrame>
        <p:nvGraphicFramePr>
          <p:cNvPr id="1041413" name="Object 5"/>
          <p:cNvGraphicFramePr>
            <a:graphicFrameLocks noChangeAspect="1"/>
          </p:cNvGraphicFramePr>
          <p:nvPr/>
        </p:nvGraphicFramePr>
        <p:xfrm>
          <a:off x="5003800" y="1295400"/>
          <a:ext cx="4140200" cy="5419898"/>
        </p:xfrm>
        <a:graphic>
          <a:graphicData uri="http://schemas.openxmlformats.org/presentationml/2006/ole">
            <p:oleObj spid="_x0000_s1041413" name="Document" r:id="rId4" imgW="2794000" imgH="3657600" progId="Word.Document.12">
              <p:link updateAutomatic="1"/>
            </p:oleObj>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8596" name="Rectangle 4"/>
          <p:cNvSpPr>
            <a:spLocks noGrp="1" noChangeArrowheads="1"/>
          </p:cNvSpPr>
          <p:nvPr>
            <p:ph type="title"/>
          </p:nvPr>
        </p:nvSpPr>
        <p:spPr/>
        <p:txBody>
          <a:bodyPr/>
          <a:lstStyle/>
          <a:p>
            <a:r>
              <a:rPr lang="en-US"/>
              <a:t>Data Service Query Language</a:t>
            </a:r>
          </a:p>
        </p:txBody>
      </p:sp>
      <p:sp>
        <p:nvSpPr>
          <p:cNvPr id="878597" name="Rectangle 5"/>
          <p:cNvSpPr>
            <a:spLocks noGrp="1" noChangeArrowheads="1"/>
          </p:cNvSpPr>
          <p:nvPr>
            <p:ph type="body" idx="1"/>
          </p:nvPr>
        </p:nvSpPr>
        <p:spPr/>
        <p:txBody>
          <a:bodyPr/>
          <a:lstStyle/>
          <a:p>
            <a:r>
              <a:rPr lang="en-US" sz="2400"/>
              <a:t>Specifies a target object (result) type and selects the instances which satisfy the specified properties and nested object properties</a:t>
            </a:r>
          </a:p>
          <a:p>
            <a:pPr lvl="1"/>
            <a:r>
              <a:rPr lang="en-US" sz="2400"/>
              <a:t>Allows path navigation</a:t>
            </a:r>
          </a:p>
          <a:p>
            <a:pPr lvl="1"/>
            <a:r>
              <a:rPr lang="en-US" sz="2400"/>
              <a:t>Provides logical grouping</a:t>
            </a:r>
          </a:p>
          <a:p>
            <a:pPr lvl="1"/>
            <a:r>
              <a:rPr lang="en-US" sz="2400"/>
              <a:t>Provides name/predicate/value filtering on properties of objects</a:t>
            </a:r>
          </a:p>
          <a:p>
            <a:r>
              <a:rPr lang="en-US" sz="2400"/>
              <a:t>Recursively defined</a:t>
            </a:r>
          </a:p>
          <a:p>
            <a:r>
              <a:rPr lang="en-US" sz="2400"/>
              <a:t>Ability to return full Objects, Set of attributes, count of results, or distinct attribute values</a:t>
            </a:r>
          </a:p>
          <a:p>
            <a:endParaRPr lang="en-US" sz="2400"/>
          </a:p>
          <a:p>
            <a:endParaRPr lang="en-US" sz="240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7378" name="Group 2"/>
          <p:cNvGrpSpPr>
            <a:grpSpLocks/>
          </p:cNvGrpSpPr>
          <p:nvPr/>
        </p:nvGrpSpPr>
        <p:grpSpPr bwMode="auto">
          <a:xfrm>
            <a:off x="0" y="1290638"/>
            <a:ext cx="5686425" cy="3657600"/>
            <a:chOff x="0" y="813"/>
            <a:chExt cx="3582" cy="2304"/>
          </a:xfrm>
        </p:grpSpPr>
        <p:pic>
          <p:nvPicPr>
            <p:cNvPr id="997379"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7380"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7381" name="Rectangle 5"/>
          <p:cNvSpPr>
            <a:spLocks noGrp="1" noChangeArrowheads="1"/>
          </p:cNvSpPr>
          <p:nvPr>
            <p:ph type="title"/>
          </p:nvPr>
        </p:nvSpPr>
        <p:spPr/>
        <p:txBody>
          <a:bodyPr/>
          <a:lstStyle/>
          <a:p>
            <a:r>
              <a:rPr lang="en-US"/>
              <a:t>Example CQL Query</a:t>
            </a:r>
          </a:p>
        </p:txBody>
      </p:sp>
      <p:graphicFrame>
        <p:nvGraphicFramePr>
          <p:cNvPr id="997382"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symbol beginning with</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bg2"/>
                          </a:solidFill>
                          <a:effectLst/>
                          <a:latin typeface="Arial" charset="0"/>
                          <a:ea typeface="Times New Roman" charset="0"/>
                          <a:cs typeface="Times New Roman" charset="0"/>
                        </a:rPr>
                        <a:t>BRCA and have an associated Taxon with a scientificName equal to “Homo sapiens”:</a:t>
                      </a:r>
                      <a:endParaRPr kumimoji="0" lang="en-US" sz="1800" b="0" i="0" u="none" strike="noStrike" cap="none" normalizeH="0" baseline="0">
                        <a:ln>
                          <a:noFill/>
                        </a:ln>
                        <a:solidFill>
                          <a:schemeClr val="bg2"/>
                        </a:solidFill>
                        <a:effectLst/>
                        <a:latin typeface="Arial"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a:t>
                      </a:r>
                      <a:r>
                        <a:rPr kumimoji="0" lang="en-US" sz="1400" b="1" i="0" u="none" strike="noStrike" cap="none" normalizeH="0" baseline="0">
                          <a:ln>
                            <a:noFill/>
                          </a:ln>
                          <a:solidFill>
                            <a:srgbClr val="FF0000"/>
                          </a:solidFill>
                          <a:effectLst/>
                          <a:latin typeface="Arial Narrow" charset="0"/>
                        </a:rPr>
                        <a:t>gov.nih.nci.cabio.domain.Gene</a:t>
                      </a:r>
                      <a:r>
                        <a:rPr kumimoji="0" lang="en-US" sz="1400" b="0" i="0" u="none" strike="noStrike" cap="none" normalizeH="0" baseline="0">
                          <a:ln>
                            <a:noFill/>
                          </a:ln>
                          <a:solidFill>
                            <a:srgbClr val="FF0000"/>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rgbClr val="000099"/>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7390"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8258" name="Rectangle 2"/>
          <p:cNvSpPr>
            <a:spLocks noGrp="1" noChangeArrowheads="1"/>
          </p:cNvSpPr>
          <p:nvPr>
            <p:ph type="title"/>
          </p:nvPr>
        </p:nvSpPr>
        <p:spPr/>
        <p:txBody>
          <a:bodyPr/>
          <a:lstStyle/>
          <a:p>
            <a:r>
              <a:rPr lang="en-US"/>
              <a:t>Agenda</a:t>
            </a:r>
          </a:p>
        </p:txBody>
      </p:sp>
      <p:sp>
        <p:nvSpPr>
          <p:cNvPr id="608259" name="Rectangle 3"/>
          <p:cNvSpPr>
            <a:spLocks noGrp="1" noChangeArrowheads="1"/>
          </p:cNvSpPr>
          <p:nvPr>
            <p:ph type="body" idx="1"/>
          </p:nvPr>
        </p:nvSpPr>
        <p:spPr/>
        <p:txBody>
          <a:bodyPr/>
          <a:lstStyle/>
          <a:p>
            <a:r>
              <a:rPr lang="en-US" sz="2800" dirty="0" smtClean="0"/>
              <a:t>Service Overview</a:t>
            </a:r>
          </a:p>
          <a:p>
            <a:r>
              <a:rPr lang="en-US" sz="2800" dirty="0" smtClean="0"/>
              <a:t>Metadata Infrastructure</a:t>
            </a:r>
          </a:p>
          <a:p>
            <a:r>
              <a:rPr lang="en-US" sz="2800" dirty="0" smtClean="0"/>
              <a:t>Common Metadata Models</a:t>
            </a:r>
          </a:p>
          <a:p>
            <a:r>
              <a:rPr lang="en-US" sz="2800" dirty="0" smtClean="0"/>
              <a:t>Portal Metadata Examples</a:t>
            </a:r>
          </a:p>
          <a:p>
            <a:r>
              <a:rPr lang="en-US" sz="2800" smtClean="0"/>
              <a:t>Metadata-Driven </a:t>
            </a:r>
            <a:r>
              <a:rPr lang="en-US" sz="2800" dirty="0" smtClean="0"/>
              <a:t>Query Infrastructure</a:t>
            </a:r>
          </a:p>
          <a:p>
            <a:r>
              <a:rPr lang="en-US" sz="2800" dirty="0" smtClean="0"/>
              <a:t>Lessons Learned</a:t>
            </a:r>
          </a:p>
          <a:p>
            <a:endParaRPr lang="en-US" sz="2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9426" name="Group 2"/>
          <p:cNvGrpSpPr>
            <a:grpSpLocks/>
          </p:cNvGrpSpPr>
          <p:nvPr/>
        </p:nvGrpSpPr>
        <p:grpSpPr bwMode="auto">
          <a:xfrm>
            <a:off x="0" y="1290638"/>
            <a:ext cx="5686425" cy="3657600"/>
            <a:chOff x="0" y="813"/>
            <a:chExt cx="3582" cy="2304"/>
          </a:xfrm>
        </p:grpSpPr>
        <p:pic>
          <p:nvPicPr>
            <p:cNvPr id="999427"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9428"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9429" name="Rectangle 5"/>
          <p:cNvSpPr>
            <a:spLocks noGrp="1" noChangeArrowheads="1"/>
          </p:cNvSpPr>
          <p:nvPr>
            <p:ph type="title"/>
          </p:nvPr>
        </p:nvSpPr>
        <p:spPr/>
        <p:txBody>
          <a:bodyPr/>
          <a:lstStyle/>
          <a:p>
            <a:r>
              <a:rPr lang="en-US"/>
              <a:t>Example CQL Query</a:t>
            </a:r>
          </a:p>
        </p:txBody>
      </p:sp>
      <p:graphicFrame>
        <p:nvGraphicFramePr>
          <p:cNvPr id="999430"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a:t>
                      </a:r>
                      <a:r>
                        <a:rPr kumimoji="0" lang="en-US" sz="1400" b="1" i="0" u="none" strike="noStrike" cap="none" normalizeH="0" baseline="0">
                          <a:ln>
                            <a:noFill/>
                          </a:ln>
                          <a:solidFill>
                            <a:srgbClr val="000099"/>
                          </a:solidFill>
                          <a:effectLst/>
                          <a:latin typeface="Arial Narrow" charset="0"/>
                        </a:rPr>
                        <a:t>symbol</a:t>
                      </a:r>
                      <a:r>
                        <a:rPr kumimoji="0" lang="en-US" sz="1400" b="0" i="0" u="none" strike="noStrike" cap="none" normalizeH="0" baseline="0">
                          <a:ln>
                            <a:noFill/>
                          </a:ln>
                          <a:solidFill>
                            <a:srgbClr val="000099"/>
                          </a:solidFill>
                          <a:effectLst/>
                          <a:latin typeface="Arial Narrow" charset="0"/>
                        </a:rPr>
                        <a:t>" predicate="</a:t>
                      </a:r>
                      <a:r>
                        <a:rPr kumimoji="0" lang="en-US" sz="1400" b="1" i="0" u="none" strike="noStrike" cap="none" normalizeH="0" baseline="0">
                          <a:ln>
                            <a:noFill/>
                          </a:ln>
                          <a:solidFill>
                            <a:srgbClr val="000099"/>
                          </a:solidFill>
                          <a:effectLst/>
                          <a:latin typeface="Arial Narrow" charset="0"/>
                        </a:rPr>
                        <a:t>LIKE</a:t>
                      </a:r>
                      <a:r>
                        <a:rPr kumimoji="0" lang="en-US" sz="1400" b="0" i="0" u="none" strike="noStrike" cap="none" normalizeH="0" baseline="0">
                          <a:ln>
                            <a:noFill/>
                          </a:ln>
                          <a:solidFill>
                            <a:srgbClr val="000099"/>
                          </a:solidFill>
                          <a:effectLst/>
                          <a:latin typeface="Arial Narrow" charset="0"/>
                        </a:rPr>
                        <a:t>“ value="</a:t>
                      </a:r>
                      <a:r>
                        <a:rPr kumimoji="0" lang="en-US" sz="1400" b="1" i="0" u="none" strike="noStrike" cap="none" normalizeH="0" baseline="0">
                          <a:ln>
                            <a:noFill/>
                          </a:ln>
                          <a:solidFill>
                            <a:srgbClr val="000099"/>
                          </a:solidFill>
                          <a:effectLst/>
                          <a:latin typeface="Arial Narrow" charset="0"/>
                        </a:rPr>
                        <a:t>BRCA%</a:t>
                      </a:r>
                      <a:r>
                        <a:rPr kumimoji="0" lang="en-US" sz="1400" b="0" i="0" u="none" strike="noStrike" cap="none" normalizeH="0" baseline="0">
                          <a:ln>
                            <a:noFill/>
                          </a:ln>
                          <a:solidFill>
                            <a:srgbClr val="000099"/>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9438"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999439"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1474" name="Group 2"/>
          <p:cNvGrpSpPr>
            <a:grpSpLocks/>
          </p:cNvGrpSpPr>
          <p:nvPr/>
        </p:nvGrpSpPr>
        <p:grpSpPr bwMode="auto">
          <a:xfrm>
            <a:off x="0" y="1290638"/>
            <a:ext cx="5686425" cy="3657600"/>
            <a:chOff x="0" y="813"/>
            <a:chExt cx="3582" cy="2304"/>
          </a:xfrm>
        </p:grpSpPr>
        <p:pic>
          <p:nvPicPr>
            <p:cNvPr id="1001475"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1476"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1477" name="Rectangle 5"/>
          <p:cNvSpPr>
            <a:spLocks noGrp="1" noChangeArrowheads="1"/>
          </p:cNvSpPr>
          <p:nvPr>
            <p:ph type="title"/>
          </p:nvPr>
        </p:nvSpPr>
        <p:spPr/>
        <p:txBody>
          <a:bodyPr/>
          <a:lstStyle/>
          <a:p>
            <a:r>
              <a:rPr lang="en-US"/>
              <a:t>Example CQL Query</a:t>
            </a:r>
          </a:p>
        </p:txBody>
      </p:sp>
      <p:graphicFrame>
        <p:nvGraphicFramePr>
          <p:cNvPr id="1001478"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t>
                      </a:r>
                      <a:r>
                        <a:rPr kumimoji="0" lang="en-US" sz="1400" b="1" i="0" u="none" strike="noStrike" cap="none" normalizeH="0" baseline="0">
                          <a:ln>
                            <a:noFill/>
                          </a:ln>
                          <a:solidFill>
                            <a:schemeClr val="tx1"/>
                          </a:solidFill>
                          <a:effectLst/>
                          <a:latin typeface="Arial Narrow" charset="0"/>
                        </a:rPr>
                        <a:t>AND</a:t>
                      </a:r>
                      <a:r>
                        <a:rPr kumimoji="0" lang="en-US" sz="1400" b="0" i="0" u="none" strike="noStrike" cap="none" normalizeH="0" baseline="0">
                          <a:ln>
                            <a:noFill/>
                          </a:ln>
                          <a:solidFill>
                            <a:schemeClr val="tx1"/>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a:t>
                      </a:r>
                      <a:r>
                        <a:rPr kumimoji="0" lang="en-US" sz="1400" b="1" i="0" u="none" strike="noStrike" cap="none" normalizeH="0" baseline="0">
                          <a:ln>
                            <a:noFill/>
                          </a:ln>
                          <a:solidFill>
                            <a:schemeClr val="hlink"/>
                          </a:solidFill>
                          <a:effectLst/>
                          <a:latin typeface="Arial Narrow" charset="0"/>
                        </a:rPr>
                        <a:t>taxon</a:t>
                      </a:r>
                      <a:r>
                        <a:rPr kumimoji="0" lang="en-US" sz="1400" b="0" i="0" u="none" strike="noStrike" cap="none" normalizeH="0" baseline="0">
                          <a:ln>
                            <a:noFill/>
                          </a:ln>
                          <a:solidFill>
                            <a:schemeClr val="hlink"/>
                          </a:solidFill>
                          <a:effectLst/>
                          <a:latin typeface="Arial Narrow" charset="0"/>
                        </a:rPr>
                        <a:t>“  name="</a:t>
                      </a:r>
                      <a:r>
                        <a:rPr kumimoji="0" lang="en-US" sz="1400" b="1" i="0" u="none" strike="noStrike" cap="none" normalizeH="0" baseline="0">
                          <a:ln>
                            <a:noFill/>
                          </a:ln>
                          <a:solidFill>
                            <a:schemeClr val="hlink"/>
                          </a:solidFill>
                          <a:effectLst/>
                          <a:latin typeface="Arial Narrow" charset="0"/>
                        </a:rPr>
                        <a:t>gov.nih.nci.cabio.domain.Taxon</a:t>
                      </a:r>
                      <a:r>
                        <a:rPr kumimoji="0" lang="en-US" sz="1400" b="0" i="0" u="none" strike="noStrike" cap="none" normalizeH="0" baseline="0">
                          <a:ln>
                            <a:noFill/>
                          </a:ln>
                          <a:solidFill>
                            <a:schemeClr va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1486"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1487"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1488" name="Line 16"/>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1489" name="Oval 17"/>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3522" name="Group 2"/>
          <p:cNvGrpSpPr>
            <a:grpSpLocks/>
          </p:cNvGrpSpPr>
          <p:nvPr/>
        </p:nvGrpSpPr>
        <p:grpSpPr bwMode="auto">
          <a:xfrm>
            <a:off x="0" y="1290638"/>
            <a:ext cx="5686425" cy="3657600"/>
            <a:chOff x="0" y="813"/>
            <a:chExt cx="3582" cy="2304"/>
          </a:xfrm>
        </p:grpSpPr>
        <p:pic>
          <p:nvPicPr>
            <p:cNvPr id="1003523"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3524"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3525" name="Rectangle 5"/>
          <p:cNvSpPr>
            <a:spLocks noGrp="1" noChangeArrowheads="1"/>
          </p:cNvSpPr>
          <p:nvPr>
            <p:ph type="title"/>
          </p:nvPr>
        </p:nvSpPr>
        <p:spPr/>
        <p:txBody>
          <a:bodyPr/>
          <a:lstStyle/>
          <a:p>
            <a:r>
              <a:rPr lang="en-US"/>
              <a:t>Example CQL Query</a:t>
            </a:r>
          </a:p>
        </p:txBody>
      </p:sp>
      <p:graphicFrame>
        <p:nvGraphicFramePr>
          <p:cNvPr id="1003543" name="Group 23"/>
          <p:cNvGraphicFramePr>
            <a:graphicFrameLocks noGrp="1"/>
          </p:cNvGraphicFramePr>
          <p:nvPr/>
        </p:nvGraphicFramePr>
        <p:xfrm>
          <a:off x="2743200" y="3067050"/>
          <a:ext cx="6248400" cy="3139439"/>
        </p:xfrm>
        <a:graphic>
          <a:graphicData uri="http://schemas.openxmlformats.org/drawingml/2006/table">
            <a:tbl>
              <a:tblPr/>
              <a:tblGrid>
                <a:gridCol w="6248400"/>
              </a:tblGrid>
              <a:tr h="89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logicRelation="AND"&gt;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roleName="taxon“  name="gov.nih.nci.cabio.domain.Taxon"&gt;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r>
                        <a:rPr kumimoji="0" lang="en-US" sz="1400" b="0" i="0" u="none" strike="noStrike" cap="none" normalizeH="0" baseline="0">
                          <a:ln>
                            <a:noFill/>
                          </a:ln>
                          <a:solidFill>
                            <a:schemeClr val="folHlink"/>
                          </a:solidFill>
                          <a:effectLst/>
                          <a:latin typeface="Arial Narrow" charset="0"/>
                        </a:rPr>
                        <a:t>&lt;Attribute name=“</a:t>
                      </a:r>
                      <a:r>
                        <a:rPr kumimoji="0" lang="en-US" sz="1400" b="1" i="0" u="none" strike="noStrike" cap="none" normalizeH="0" baseline="0">
                          <a:ln>
                            <a:noFill/>
                          </a:ln>
                          <a:solidFill>
                            <a:schemeClr val="folHlink"/>
                          </a:solidFill>
                          <a:effectLst/>
                          <a:latin typeface="Arial Narrow" charset="0"/>
                        </a:rPr>
                        <a:t>scientificName</a:t>
                      </a:r>
                      <a:r>
                        <a:rPr kumimoji="0" lang="en-US" sz="1400" b="0" i="0" u="none" strike="noStrike" cap="none" normalizeH="0" baseline="0">
                          <a:ln>
                            <a:noFill/>
                          </a:ln>
                          <a:solidFill>
                            <a:schemeClr val="folHlink"/>
                          </a:solidFill>
                          <a:effectLst/>
                          <a:latin typeface="Arial Narrow" charset="0"/>
                        </a:rPr>
                        <a:t>" predicate=“</a:t>
                      </a:r>
                      <a:r>
                        <a:rPr kumimoji="0" lang="en-US" sz="1400" b="1" i="0" u="none" strike="noStrike" cap="none" normalizeH="0" baseline="0">
                          <a:ln>
                            <a:noFill/>
                          </a:ln>
                          <a:solidFill>
                            <a:schemeClr val="folHlink"/>
                          </a:solidFill>
                          <a:effectLst/>
                          <a:latin typeface="Arial Narrow" charset="0"/>
                        </a:rPr>
                        <a:t>EQUAL_TO</a:t>
                      </a:r>
                      <a:r>
                        <a:rPr kumimoji="0" lang="en-US" sz="1400" b="0" i="0" u="none" strike="noStrike" cap="none" normalizeH="0" baseline="0">
                          <a:ln>
                            <a:noFill/>
                          </a:ln>
                          <a:solidFill>
                            <a:schemeClr val="folHlink"/>
                          </a:solidFill>
                          <a:effectLst/>
                          <a:latin typeface="Arial Narrow" charset="0"/>
                        </a:rPr>
                        <a:t>” value=“</a:t>
                      </a:r>
                      <a:r>
                        <a:rPr kumimoji="0" lang="en-US" sz="1400" b="1" i="0" u="none" strike="noStrike" cap="none" normalizeH="0" baseline="0">
                          <a:ln>
                            <a:noFill/>
                          </a:ln>
                          <a:solidFill>
                            <a:schemeClr val="folHlink"/>
                          </a:solidFill>
                          <a:effectLst/>
                          <a:latin typeface="Arial Narrow" charset="0"/>
                        </a:rPr>
                        <a:t>Homo sapiens</a:t>
                      </a:r>
                      <a:r>
                        <a:rPr kumimoji="0" lang="en-US" sz="1400" b="0" i="0" u="none" strike="noStrike" cap="none" normalizeH="0" baseline="0">
                          <a:ln>
                            <a:noFill/>
                          </a:ln>
                          <a:solidFill>
                            <a:schemeClr val="fo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3534"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3535"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3536" name="AutoShape 16"/>
          <p:cNvSpPr>
            <a:spLocks/>
          </p:cNvSpPr>
          <p:nvPr/>
        </p:nvSpPr>
        <p:spPr bwMode="auto">
          <a:xfrm>
            <a:off x="1066800" y="5562600"/>
            <a:ext cx="1552575" cy="304800"/>
          </a:xfrm>
          <a:prstGeom prst="borderCallout2">
            <a:avLst>
              <a:gd name="adj1" fmla="val 37500"/>
              <a:gd name="adj2" fmla="val -4907"/>
              <a:gd name="adj3" fmla="val 37500"/>
              <a:gd name="adj4" fmla="val -5315"/>
              <a:gd name="adj5" fmla="val -426565"/>
              <a:gd name="adj6" fmla="val -5829"/>
            </a:avLst>
          </a:prstGeom>
          <a:noFill/>
          <a:ln w="25400">
            <a:solidFill>
              <a:schemeClr val="folHlink"/>
            </a:solidFill>
            <a:prstDash val="sysDot"/>
            <a:miter lim="800000"/>
            <a:headEnd/>
            <a:tailEnd/>
          </a:ln>
          <a:effectLst/>
        </p:spPr>
        <p:txBody>
          <a:bodyPr>
            <a:prstTxWarp prst="textNoShape">
              <a:avLst/>
            </a:prstTxWarp>
          </a:bodyPr>
          <a:lstStyle/>
          <a:p>
            <a:pPr algn="ctr"/>
            <a:r>
              <a:rPr lang="en-US" sz="1200">
                <a:solidFill>
                  <a:schemeClr val="folHlink"/>
                </a:solidFill>
              </a:rPr>
              <a:t>= “Homo sapiens”</a:t>
            </a:r>
          </a:p>
        </p:txBody>
      </p:sp>
      <p:sp>
        <p:nvSpPr>
          <p:cNvPr id="1003537" name="Line 17"/>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3538" name="Oval 18"/>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6066" name="Rectangle 2"/>
          <p:cNvSpPr>
            <a:spLocks noGrp="1" noChangeArrowheads="1"/>
          </p:cNvSpPr>
          <p:nvPr>
            <p:ph type="title"/>
          </p:nvPr>
        </p:nvSpPr>
        <p:spPr/>
        <p:txBody>
          <a:bodyPr/>
          <a:lstStyle/>
          <a:p>
            <a:r>
              <a:rPr lang="en-US"/>
              <a:t>Federated Query Processor</a:t>
            </a:r>
          </a:p>
        </p:txBody>
      </p:sp>
      <p:sp>
        <p:nvSpPr>
          <p:cNvPr id="856067" name="Rectangle 3"/>
          <p:cNvSpPr>
            <a:spLocks noGrp="1" noChangeArrowheads="1"/>
          </p:cNvSpPr>
          <p:nvPr>
            <p:ph type="body" idx="1"/>
          </p:nvPr>
        </p:nvSpPr>
        <p:spPr/>
        <p:txBody>
          <a:bodyPr/>
          <a:lstStyle/>
          <a:p>
            <a:r>
              <a:rPr lang="en-US" sz="2000"/>
              <a:t>Provides a mechanism to perform basic distributed aggregations and joins of queries over multiple data services</a:t>
            </a:r>
          </a:p>
          <a:p>
            <a:r>
              <a:rPr lang="en-US" sz="2000"/>
              <a:t>As caGrid data services all use a uniform query language, CQL, the Federated Query Infrastructure can be used to express queries over any combination of caGrid data services</a:t>
            </a:r>
          </a:p>
          <a:p>
            <a:r>
              <a:rPr lang="en-US" sz="2000"/>
              <a:t>Federated queries are expressed with a query language, DCQL, which is an extension to CQL to express such concepts as joins, aggregations, and target services</a:t>
            </a:r>
          </a:p>
          <a:p>
            <a:r>
              <a:rPr lang="en-US" sz="2000"/>
              <a:t>Implemented as a stateful grid service, queries may be executed asynchronously and results retrieved at a later time</a:t>
            </a:r>
          </a:p>
          <a:p>
            <a:pPr lvl="1"/>
            <a:r>
              <a:rPr lang="en-US" sz="2000"/>
              <a:t>Supports secure deployments wherein result ownership is enforced</a:t>
            </a:r>
          </a:p>
          <a:p>
            <a:r>
              <a:rPr lang="en-US" sz="2000"/>
              <a:t>Coupled with semantic discovery capabilities of caGrid, provides a powerful framework for data discovery, mining, and integration</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r>
              <a:rPr lang="en-US" dirty="0" smtClean="0"/>
              <a:t>Applications leveraging metadata will proliferate…</a:t>
            </a:r>
          </a:p>
          <a:p>
            <a:pPr lvl="1"/>
            <a:r>
              <a:rPr lang="en-US" dirty="0" smtClean="0"/>
              <a:t>Therefore, having a common “base model” is important</a:t>
            </a:r>
          </a:p>
          <a:p>
            <a:pPr lvl="1"/>
            <a:r>
              <a:rPr lang="en-US" dirty="0" smtClean="0"/>
              <a:t>Therefore, plan to assert its authenticity</a:t>
            </a:r>
          </a:p>
          <a:p>
            <a:pPr lvl="1"/>
            <a:r>
              <a:rPr lang="en-US" dirty="0" smtClean="0"/>
              <a:t>Therefore, consider future sources of information, and how to differentiate between them</a:t>
            </a:r>
          </a:p>
          <a:p>
            <a:r>
              <a:rPr lang="en-US" dirty="0" smtClean="0"/>
              <a:t>You don’t know what your users will want to do tomorrow…</a:t>
            </a:r>
          </a:p>
          <a:p>
            <a:pPr lvl="1"/>
            <a:r>
              <a:rPr lang="en-US" dirty="0" smtClean="0"/>
              <a:t>Therefore, design the model with extensibility in mind</a:t>
            </a:r>
          </a:p>
          <a:p>
            <a:pPr lvl="1"/>
            <a:r>
              <a:rPr lang="en-US" dirty="0" smtClean="0"/>
              <a:t>Therefore, have a plan to decide what should be incorporated into a common/standard model and what is “application specific”</a:t>
            </a:r>
          </a:p>
          <a:p>
            <a:r>
              <a:rPr lang="en-US" dirty="0" smtClean="0"/>
              <a:t>In distributed systems, aggregated information is always out of date…</a:t>
            </a:r>
          </a:p>
          <a:p>
            <a:pPr lvl="1"/>
            <a:r>
              <a:rPr lang="en-US" dirty="0" smtClean="0"/>
              <a:t>Therefore, only capture information which you can reliably use out of date given your scalability and performance needs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14402" name="Rectangle 2"/>
          <p:cNvSpPr>
            <a:spLocks noGrp="1" noChangeArrowheads="1"/>
          </p:cNvSpPr>
          <p:nvPr>
            <p:ph type="title"/>
          </p:nvPr>
        </p:nvSpPr>
        <p:spPr/>
        <p:txBody>
          <a:bodyPr/>
          <a:lstStyle/>
          <a:p>
            <a:r>
              <a:rPr lang="en-US"/>
              <a:t>caGrid Community Involvement</a:t>
            </a:r>
          </a:p>
        </p:txBody>
      </p:sp>
      <p:sp>
        <p:nvSpPr>
          <p:cNvPr id="614403" name="Rectangle 3"/>
          <p:cNvSpPr>
            <a:spLocks noGrp="1" noChangeArrowheads="1"/>
          </p:cNvSpPr>
          <p:nvPr>
            <p:ph type="body" idx="1"/>
          </p:nvPr>
        </p:nvSpPr>
        <p:spPr/>
        <p:txBody>
          <a:bodyPr/>
          <a:lstStyle/>
          <a:p>
            <a:r>
              <a:rPr lang="en-US" sz="2400" dirty="0"/>
              <a:t>caGrid itself provides no real “data” or “analysis” to </a:t>
            </a:r>
            <a:r>
              <a:rPr lang="en-US" sz="2400" dirty="0" err="1"/>
              <a:t>caBIG</a:t>
            </a:r>
            <a:r>
              <a:rPr lang="en-US" sz="2400" dirty="0">
                <a:ea typeface="Arial" charset="0"/>
                <a:cs typeface="Arial" charset="0"/>
              </a:rPr>
              <a:t>™;</a:t>
            </a:r>
            <a:r>
              <a:rPr lang="en-US" sz="2400" dirty="0"/>
              <a:t> its the enabling infrastructure which allows the community to do so</a:t>
            </a:r>
            <a:endParaRPr lang="en-US" sz="2400" dirty="0" smtClean="0"/>
          </a:p>
          <a:p>
            <a:r>
              <a:rPr lang="en-US" sz="2400" dirty="0" smtClean="0"/>
              <a:t>The </a:t>
            </a:r>
            <a:r>
              <a:rPr lang="en-US" sz="2400" dirty="0"/>
              <a:t>real “value” of the grid comes from bringing this information to the “end user”</a:t>
            </a:r>
          </a:p>
          <a:p>
            <a:r>
              <a:rPr lang="en-US" sz="2400" dirty="0"/>
              <a:t>Community members develop end user applications which consume of the resources provided by the grid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4994" name="Rectangle 2"/>
          <p:cNvSpPr>
            <a:spLocks noGrp="1" noChangeArrowheads="1"/>
          </p:cNvSpPr>
          <p:nvPr>
            <p:ph type="title"/>
          </p:nvPr>
        </p:nvSpPr>
        <p:spPr/>
        <p:txBody>
          <a:bodyPr/>
          <a:lstStyle/>
          <a:p>
            <a:r>
              <a:rPr lang="en-US"/>
              <a:t>What is a Community Provided caGrid Service?</a:t>
            </a:r>
          </a:p>
        </p:txBody>
      </p:sp>
      <p:sp>
        <p:nvSpPr>
          <p:cNvPr id="724995" name="Rectangle 3"/>
          <p:cNvSpPr>
            <a:spLocks noGrp="1" noChangeArrowheads="1"/>
          </p:cNvSpPr>
          <p:nvPr>
            <p:ph type="body" idx="1"/>
          </p:nvPr>
        </p:nvSpPr>
        <p:spPr>
          <a:xfrm>
            <a:off x="304800" y="1371600"/>
            <a:ext cx="8534400" cy="4953000"/>
          </a:xfrm>
        </p:spPr>
        <p:txBody>
          <a:bodyPr/>
          <a:lstStyle/>
          <a:p>
            <a:r>
              <a:rPr lang="en-US" sz="2000"/>
              <a:t>Silver compatible systems are exposed to the Grid as caGrid Services</a:t>
            </a:r>
          </a:p>
          <a:p>
            <a:pPr lvl="1"/>
            <a:r>
              <a:rPr lang="en-US" sz="2000"/>
              <a:t>caDSR models are used for all data types, and transported over the grid in a common fashion</a:t>
            </a:r>
          </a:p>
          <a:p>
            <a:r>
              <a:rPr lang="en-US" sz="2000"/>
              <a:t>Standardized, common pattern and mechanism for remote access</a:t>
            </a:r>
          </a:p>
          <a:p>
            <a:pPr lvl="1"/>
            <a:r>
              <a:rPr lang="en-US" sz="2000"/>
              <a:t>Language and implementation technology independent</a:t>
            </a:r>
          </a:p>
          <a:p>
            <a:r>
              <a:rPr lang="en-US" sz="2000"/>
              <a:t>Common security infrastructure for authentication and authorization</a:t>
            </a:r>
          </a:p>
          <a:p>
            <a:r>
              <a:rPr lang="en-US" sz="2000"/>
              <a:t>Standardized service metadata models and metadata advertisement mechanisms</a:t>
            </a:r>
          </a:p>
          <a:p>
            <a:r>
              <a:rPr lang="en-US" sz="2000"/>
              <a:t>Community provided service types:</a:t>
            </a:r>
          </a:p>
          <a:p>
            <a:pPr lvl="1"/>
            <a:r>
              <a:rPr lang="en-US" sz="2000"/>
              <a:t>Data Services</a:t>
            </a:r>
          </a:p>
          <a:p>
            <a:pPr lvl="2"/>
            <a:r>
              <a:rPr lang="en-US" sz="1800"/>
              <a:t>Expose data to the grid in a unified way</a:t>
            </a:r>
          </a:p>
          <a:p>
            <a:pPr lvl="1"/>
            <a:r>
              <a:rPr lang="en-US" sz="2000"/>
              <a:t>Analytical Services</a:t>
            </a:r>
          </a:p>
          <a:p>
            <a:pPr lvl="2"/>
            <a:r>
              <a:rPr lang="en-US" sz="1800"/>
              <a:t>Expose analytical operations to the grid</a:t>
            </a:r>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7090" name="Rectangle 2"/>
          <p:cNvSpPr>
            <a:spLocks noGrp="1" noChangeArrowheads="1"/>
          </p:cNvSpPr>
          <p:nvPr>
            <p:ph type="title"/>
          </p:nvPr>
        </p:nvSpPr>
        <p:spPr/>
        <p:txBody>
          <a:bodyPr/>
          <a:lstStyle/>
          <a:p>
            <a:r>
              <a:rPr lang="en-US"/>
              <a:t>caGrid exposing Silver Systems</a:t>
            </a:r>
          </a:p>
        </p:txBody>
      </p:sp>
      <p:sp>
        <p:nvSpPr>
          <p:cNvPr id="857091" name="Rectangle 3"/>
          <p:cNvSpPr>
            <a:spLocks noGrp="1" noChangeArrowheads="1"/>
          </p:cNvSpPr>
          <p:nvPr>
            <p:ph type="body" idx="1"/>
          </p:nvPr>
        </p:nvSpPr>
        <p:spPr/>
        <p:txBody>
          <a:bodyPr/>
          <a:lstStyle/>
          <a:p>
            <a:r>
              <a:rPr lang="en-US" sz="2400" b="0"/>
              <a:t>Object Oriented APIs and data resources are developed using Object types and information models registered in the caDSR</a:t>
            </a:r>
          </a:p>
          <a:p>
            <a:r>
              <a:rPr lang="en-US" sz="2400" b="0"/>
              <a:t>These “silver systems” are grid-enabled by defining a grid service interface that defines the functionality to be exposed to the grid</a:t>
            </a:r>
          </a:p>
          <a:p>
            <a:r>
              <a:rPr lang="en-US" sz="2400" b="0"/>
              <a:t>The </a:t>
            </a:r>
            <a:r>
              <a:rPr lang="en-US" sz="2400"/>
              <a:t>grid service interface </a:t>
            </a:r>
            <a:r>
              <a:rPr lang="en-US" sz="2400" b="0"/>
              <a:t>uses the same Object types as the existing system, but leverages a platform and language neutral representation (XML) of them</a:t>
            </a:r>
          </a:p>
          <a:p>
            <a:r>
              <a:rPr lang="en-US" sz="2400" b="0"/>
              <a:t>The </a:t>
            </a:r>
            <a:r>
              <a:rPr lang="en-US" sz="2400"/>
              <a:t>grid service implementation </a:t>
            </a:r>
            <a:r>
              <a:rPr lang="en-US" sz="2400" b="0"/>
              <a:t>maps service invocations to API calls or queries into the existing system</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6546" name="Rectangle 2"/>
          <p:cNvSpPr>
            <a:spLocks noGrp="1" noChangeArrowheads="1"/>
          </p:cNvSpPr>
          <p:nvPr>
            <p:ph type="title"/>
          </p:nvPr>
        </p:nvSpPr>
        <p:spPr/>
        <p:txBody>
          <a:bodyPr/>
          <a:lstStyle/>
          <a:p>
            <a:r>
              <a:rPr lang="en-US"/>
              <a:t>caGrid Metadata Infrastructure Goals</a:t>
            </a:r>
          </a:p>
        </p:txBody>
      </p:sp>
      <p:sp>
        <p:nvSpPr>
          <p:cNvPr id="876547" name="Rectangle 3"/>
          <p:cNvSpPr>
            <a:spLocks noGrp="1" noChangeArrowheads="1"/>
          </p:cNvSpPr>
          <p:nvPr>
            <p:ph type="body" idx="1"/>
          </p:nvPr>
        </p:nvSpPr>
        <p:spPr/>
        <p:txBody>
          <a:bodyPr/>
          <a:lstStyle/>
          <a:p>
            <a:r>
              <a:rPr lang="en-US" sz="2800" dirty="0"/>
              <a:t>Support</a:t>
            </a:r>
            <a:r>
              <a:rPr lang="en-US" sz="2800" dirty="0" smtClean="0"/>
              <a:t> a </a:t>
            </a:r>
            <a:r>
              <a:rPr lang="en-US" sz="2800" i="1" dirty="0" smtClean="0"/>
              <a:t>strongly </a:t>
            </a:r>
            <a:r>
              <a:rPr lang="en-US" sz="2800" i="1" dirty="0"/>
              <a:t>typed</a:t>
            </a:r>
            <a:r>
              <a:rPr lang="en-US" sz="2800" dirty="0"/>
              <a:t> grid</a:t>
            </a:r>
          </a:p>
          <a:p>
            <a:pPr lvl="1"/>
            <a:r>
              <a:rPr lang="en-US" sz="2800" dirty="0"/>
              <a:t>Syntactic and Semantic interoperability</a:t>
            </a:r>
          </a:p>
          <a:p>
            <a:pPr lvl="2"/>
            <a:r>
              <a:rPr lang="en-US" sz="2400" b="1" dirty="0"/>
              <a:t>Programmatic!</a:t>
            </a:r>
          </a:p>
          <a:p>
            <a:pPr lvl="1"/>
            <a:r>
              <a:rPr lang="en-US" sz="2800" dirty="0"/>
              <a:t>Smooth transition from Application to Grid and back</a:t>
            </a:r>
          </a:p>
          <a:p>
            <a:r>
              <a:rPr lang="en-US" sz="2800" dirty="0"/>
              <a:t>Leverage wealth of existing metadata</a:t>
            </a:r>
          </a:p>
          <a:p>
            <a:r>
              <a:rPr lang="en-US" sz="2800" dirty="0"/>
              <a:t>Enable service Advertisement and Discovery</a:t>
            </a:r>
          </a:p>
          <a:p>
            <a:endParaRPr lang="en-US" sz="2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1554" name="Rectangle 2"/>
          <p:cNvSpPr>
            <a:spLocks noGrp="1" noChangeArrowheads="1"/>
          </p:cNvSpPr>
          <p:nvPr>
            <p:ph type="title"/>
          </p:nvPr>
        </p:nvSpPr>
        <p:spPr/>
        <p:txBody>
          <a:bodyPr/>
          <a:lstStyle/>
          <a:p>
            <a:r>
              <a:rPr lang="en-US"/>
              <a:t>Metadata Services</a:t>
            </a:r>
          </a:p>
        </p:txBody>
      </p:sp>
      <p:sp>
        <p:nvSpPr>
          <p:cNvPr id="791555" name="Rectangle 3"/>
          <p:cNvSpPr>
            <a:spLocks noGrp="1" noChangeArrowheads="1"/>
          </p:cNvSpPr>
          <p:nvPr>
            <p:ph type="body" idx="1"/>
          </p:nvPr>
        </p:nvSpPr>
        <p:spPr/>
        <p:txBody>
          <a:bodyPr/>
          <a:lstStyle/>
          <a:p>
            <a:pPr>
              <a:lnSpc>
                <a:spcPct val="90000"/>
              </a:lnSpc>
            </a:pPr>
            <a:r>
              <a:rPr lang="en-US" sz="1600"/>
              <a:t>Cancer Data Standards Repository (caDSR)</a:t>
            </a:r>
          </a:p>
          <a:p>
            <a:pPr lvl="1">
              <a:lnSpc>
                <a:spcPct val="90000"/>
              </a:lnSpc>
            </a:pPr>
            <a:r>
              <a:rPr lang="en-US" sz="1500"/>
              <a:t>caBIG projects register their data models as Common Data Elements (CDEs) which are semantically harmonized and then centrally stored and managed the caDSR</a:t>
            </a:r>
          </a:p>
          <a:p>
            <a:pPr lvl="1">
              <a:lnSpc>
                <a:spcPct val="90000"/>
              </a:lnSpc>
            </a:pPr>
            <a:r>
              <a:rPr lang="en-US" sz="1500"/>
              <a:t>The caDSR grid service provides:</a:t>
            </a:r>
          </a:p>
          <a:p>
            <a:pPr lvl="2">
              <a:lnSpc>
                <a:spcPct val="90000"/>
              </a:lnSpc>
            </a:pPr>
            <a:r>
              <a:rPr lang="en-US" sz="1500"/>
              <a:t>Model discovery and traversal</a:t>
            </a:r>
          </a:p>
          <a:p>
            <a:pPr lvl="2">
              <a:lnSpc>
                <a:spcPct val="90000"/>
              </a:lnSpc>
            </a:pPr>
            <a:r>
              <a:rPr lang="en-US" sz="1500"/>
              <a:t>caGrid standard metadata generation capabilities</a:t>
            </a:r>
          </a:p>
          <a:p>
            <a:pPr>
              <a:lnSpc>
                <a:spcPct val="90000"/>
              </a:lnSpc>
            </a:pPr>
            <a:r>
              <a:rPr lang="en-US" sz="1600"/>
              <a:t>Enterprise Vocabulary Services (EVS)</a:t>
            </a:r>
          </a:p>
          <a:p>
            <a:pPr lvl="1">
              <a:lnSpc>
                <a:spcPct val="90000"/>
              </a:lnSpc>
            </a:pPr>
            <a:r>
              <a:rPr lang="en-US" sz="1500"/>
              <a:t>EVS is set of services and resources that address the need for controlled vocabulary</a:t>
            </a:r>
          </a:p>
          <a:p>
            <a:pPr lvl="1">
              <a:lnSpc>
                <a:spcPct val="90000"/>
              </a:lnSpc>
            </a:pPr>
            <a:r>
              <a:rPr lang="en-US" sz="1500"/>
              <a:t>The EVS grid service provides:</a:t>
            </a:r>
          </a:p>
          <a:p>
            <a:pPr lvl="2">
              <a:lnSpc>
                <a:spcPct val="90000"/>
              </a:lnSpc>
            </a:pPr>
            <a:r>
              <a:rPr lang="en-US" sz="1500"/>
              <a:t>Query access to the data semantics and controlled vocabulary managed by the EVS</a:t>
            </a:r>
          </a:p>
          <a:p>
            <a:pPr>
              <a:lnSpc>
                <a:spcPct val="90000"/>
              </a:lnSpc>
            </a:pPr>
            <a:r>
              <a:rPr lang="en-US" sz="1600"/>
              <a:t>Global Model Exchange (GME)</a:t>
            </a:r>
          </a:p>
          <a:p>
            <a:pPr lvl="1">
              <a:lnSpc>
                <a:spcPct val="90000"/>
              </a:lnSpc>
            </a:pPr>
            <a:r>
              <a:rPr lang="en-US" sz="1500"/>
              <a:t>GME is a DNS-like data definition registry and exchange service that is responsible for storing and linking together data models in the form of XML schema. </a:t>
            </a:r>
          </a:p>
          <a:p>
            <a:pPr lvl="1">
              <a:lnSpc>
                <a:spcPct val="90000"/>
              </a:lnSpc>
            </a:pPr>
            <a:r>
              <a:rPr lang="en-US" sz="1500"/>
              <a:t>The GME grid service provides:</a:t>
            </a:r>
          </a:p>
          <a:p>
            <a:pPr lvl="2">
              <a:lnSpc>
                <a:spcPct val="90000"/>
              </a:lnSpc>
            </a:pPr>
            <a:r>
              <a:rPr lang="en-US" sz="1500"/>
              <a:t>Access to the authoritative structural representation of data types on the grid</a:t>
            </a:r>
          </a:p>
          <a:p>
            <a:pPr>
              <a:lnSpc>
                <a:spcPct val="90000"/>
              </a:lnSpc>
            </a:pPr>
            <a:r>
              <a:rPr lang="en-US" sz="1600"/>
              <a:t>Globus Information Services: Index Service</a:t>
            </a:r>
          </a:p>
          <a:p>
            <a:pPr lvl="1">
              <a:lnSpc>
                <a:spcPct val="90000"/>
              </a:lnSpc>
            </a:pPr>
            <a:r>
              <a:rPr lang="en-US" sz="1500"/>
              <a:t>The Globus Information Services infrastructure provides a generic framework for aggregation of service metadata, a registry of running Grid services, and a dynamic data-generating and indexing node, suitable for use in a hierarchy or federation of services</a:t>
            </a:r>
          </a:p>
          <a:p>
            <a:pPr lvl="1">
              <a:lnSpc>
                <a:spcPct val="90000"/>
              </a:lnSpc>
            </a:pPr>
            <a:r>
              <a:rPr lang="en-US" sz="1500"/>
              <a:t>The Index grid service provides:</a:t>
            </a:r>
          </a:p>
          <a:p>
            <a:pPr lvl="2">
              <a:lnSpc>
                <a:spcPct val="90000"/>
              </a:lnSpc>
            </a:pPr>
            <a:r>
              <a:rPr lang="en-US" sz="1500"/>
              <a:t>Yellow and white pages for the grid</a:t>
            </a:r>
          </a:p>
          <a:p>
            <a:pPr lvl="1">
              <a:lnSpc>
                <a:spcPct val="90000"/>
              </a:lnSpc>
            </a:pPr>
            <a:endParaRPr lang="en-US" sz="150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10658" name="Rectangle 2"/>
          <p:cNvSpPr>
            <a:spLocks noGrp="1" noChangeArrowheads="1"/>
          </p:cNvSpPr>
          <p:nvPr>
            <p:ph type="title"/>
          </p:nvPr>
        </p:nvSpPr>
        <p:spPr/>
        <p:txBody>
          <a:bodyPr/>
          <a:lstStyle/>
          <a:p>
            <a:r>
              <a:rPr lang="en-US"/>
              <a:t>caGrid Data Description Infrastructure</a:t>
            </a:r>
          </a:p>
        </p:txBody>
      </p:sp>
      <p:sp>
        <p:nvSpPr>
          <p:cNvPr id="710659" name="Rectangle 3"/>
          <p:cNvSpPr>
            <a:spLocks noGrp="1" noChangeArrowheads="1"/>
          </p:cNvSpPr>
          <p:nvPr>
            <p:ph type="body" sz="half" idx="1"/>
          </p:nvPr>
        </p:nvSpPr>
        <p:spPr>
          <a:xfrm>
            <a:off x="419100" y="1600200"/>
            <a:ext cx="3238500" cy="4114800"/>
          </a:xfrm>
        </p:spPr>
        <p:txBody>
          <a:bodyPr/>
          <a:lstStyle/>
          <a:p>
            <a:pPr marL="304800" indent="-304800">
              <a:lnSpc>
                <a:spcPct val="75000"/>
              </a:lnSpc>
            </a:pPr>
            <a:r>
              <a:rPr lang="en-US" sz="1600"/>
              <a:t>Client and service APIs are object oriented</a:t>
            </a:r>
            <a:r>
              <a:rPr lang="en-US" sz="1600" b="0"/>
              <a:t>, and operate over well-defined and </a:t>
            </a:r>
            <a:r>
              <a:rPr lang="en-US" sz="1600"/>
              <a:t>curated data types</a:t>
            </a:r>
          </a:p>
          <a:p>
            <a:pPr marL="304800" indent="-304800">
              <a:lnSpc>
                <a:spcPct val="75000"/>
              </a:lnSpc>
            </a:pPr>
            <a:endParaRPr lang="en-US" sz="1600"/>
          </a:p>
          <a:p>
            <a:pPr marL="304800" indent="-304800">
              <a:lnSpc>
                <a:spcPct val="75000"/>
              </a:lnSpc>
            </a:pPr>
            <a:r>
              <a:rPr lang="en-US" sz="1600"/>
              <a:t>Objects are defined in UML</a:t>
            </a:r>
            <a:r>
              <a:rPr lang="en-US" sz="1600" b="0"/>
              <a:t> and converted into ISO/IEC 11179 Administered Components, which are in turn registered in the Cancer Data Standards Repository (caDSR)</a:t>
            </a:r>
          </a:p>
          <a:p>
            <a:pPr marL="304800" indent="-304800">
              <a:lnSpc>
                <a:spcPct val="75000"/>
              </a:lnSpc>
            </a:pPr>
            <a:endParaRPr lang="en-US" sz="1600" b="0"/>
          </a:p>
          <a:p>
            <a:pPr marL="304800" indent="-304800">
              <a:lnSpc>
                <a:spcPct val="75000"/>
              </a:lnSpc>
            </a:pPr>
            <a:r>
              <a:rPr lang="en-US" sz="1600"/>
              <a:t>Object definitions draw from controlled terminology and vocabulary</a:t>
            </a:r>
            <a:r>
              <a:rPr lang="en-US" sz="1600" b="0"/>
              <a:t> registered in the Enterprise Vocabulary Services (EVS), and their relationships are thus semantically described</a:t>
            </a:r>
          </a:p>
          <a:p>
            <a:pPr marL="304800" indent="-304800">
              <a:lnSpc>
                <a:spcPct val="75000"/>
              </a:lnSpc>
            </a:pPr>
            <a:endParaRPr lang="en-US" sz="1600"/>
          </a:p>
          <a:p>
            <a:pPr marL="304800" indent="-304800">
              <a:lnSpc>
                <a:spcPct val="75000"/>
              </a:lnSpc>
            </a:pPr>
            <a:r>
              <a:rPr lang="en-US" sz="1600"/>
              <a:t>XML serialization of objects</a:t>
            </a:r>
            <a:r>
              <a:rPr lang="en-US" sz="1600" b="0"/>
              <a:t> adhere to XML schemas registered in the Global Model Exchange (GME)</a:t>
            </a:r>
          </a:p>
        </p:txBody>
      </p:sp>
      <p:graphicFrame>
        <p:nvGraphicFramePr>
          <p:cNvPr id="710660" name="Object 4"/>
          <p:cNvGraphicFramePr>
            <a:graphicFrameLocks noChangeAspect="1"/>
          </p:cNvGraphicFramePr>
          <p:nvPr>
            <p:ph sz="half" idx="2"/>
          </p:nvPr>
        </p:nvGraphicFramePr>
        <p:xfrm>
          <a:off x="3581400" y="1657350"/>
          <a:ext cx="5486400" cy="4060825"/>
        </p:xfrm>
        <a:graphic>
          <a:graphicData uri="http://schemas.openxmlformats.org/presentationml/2006/ole">
            <p:oleObj spid="_x0000_s710660" name="Visio" r:id="rId4" imgW="6859191" imgH="5078551" progId="Visio.Drawing.11">
              <p:embed/>
            </p:oleObj>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6306" name="Rectangle 2"/>
          <p:cNvSpPr>
            <a:spLocks noGrp="1" noChangeArrowheads="1"/>
          </p:cNvSpPr>
          <p:nvPr>
            <p:ph type="title"/>
          </p:nvPr>
        </p:nvSpPr>
        <p:spPr/>
        <p:txBody>
          <a:bodyPr/>
          <a:lstStyle/>
          <a:p>
            <a:r>
              <a:rPr lang="en-US"/>
              <a:t>Advertisement and Discovery Overview</a:t>
            </a:r>
          </a:p>
        </p:txBody>
      </p:sp>
      <p:sp>
        <p:nvSpPr>
          <p:cNvPr id="866307" name="Rectangle 3"/>
          <p:cNvSpPr>
            <a:spLocks noGrp="1" noChangeArrowheads="1"/>
          </p:cNvSpPr>
          <p:nvPr>
            <p:ph type="body" idx="1"/>
          </p:nvPr>
        </p:nvSpPr>
        <p:spPr/>
        <p:txBody>
          <a:bodyPr/>
          <a:lstStyle/>
          <a:p>
            <a:r>
              <a:rPr lang="en-US" sz="2400" dirty="0"/>
              <a:t>Advertisement:</a:t>
            </a:r>
          </a:p>
          <a:p>
            <a:pPr lvl="1"/>
            <a:r>
              <a:rPr lang="en-US" dirty="0"/>
              <a:t>The caGrid Grid Service Owner composes service metadata describing the service to the grid and publishes it to grid.  The service metadata describes properties of the grid services that caGrid users and other grid services may query.</a:t>
            </a:r>
            <a:r>
              <a:rPr lang="en-US" sz="2400" dirty="0"/>
              <a:t> </a:t>
            </a:r>
            <a:endParaRPr lang="en-US" sz="2400" b="1" dirty="0"/>
          </a:p>
          <a:p>
            <a:r>
              <a:rPr lang="en-US" sz="2400" dirty="0"/>
              <a:t>Discovery:</a:t>
            </a:r>
          </a:p>
          <a:p>
            <a:pPr lvl="1"/>
            <a:r>
              <a:rPr lang="en-US" dirty="0"/>
              <a:t>A caGrid Researcher specifies search criteria describing a service.  The research submits the discovery request to a discovery service, which identifies a list of services matching the criteria, and returns the list to the researcher</a:t>
            </a:r>
            <a:r>
              <a:rPr lang="en-US" dirty="0" smtClean="0"/>
              <a:t>.</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aBIG Template -- Non NCI Presenters">
  <a:themeElements>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aBIG Template -- Non NCI Presenter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aBIG Template -- Non NCI Presenter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aBIG Template -- Non NCI Presenter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aBIG Template -- Non NCI Presenter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aBIG Template -- Non NCI Presenter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aBIG Template -- Non NCI Presenter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aBIG Template -- Non NCI Presenter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aBIG Template -- Non NCI Presenter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aBIG Template -- Non NCI Presenter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aBIG Template -- Non NCI Presenter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aBIG Template -- Non NCI Presenter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aBIG Template -- Non NCI Presenter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22168</TotalTime>
  <Words>1959</Words>
  <Application>Microsoft Office PowerPoint</Application>
  <PresentationFormat>On-screen Show (4:3)</PresentationFormat>
  <Paragraphs>202</Paragraphs>
  <Slides>24</Slides>
  <Notes>13</Notes>
  <HiddenSlides>0</HiddenSlides>
  <MMClips>0</MMClips>
  <ScaleCrop>false</ScaleCrop>
  <HeadingPairs>
    <vt:vector size="10" baseType="variant">
      <vt:variant>
        <vt:lpstr>Fonts Used</vt:lpstr>
      </vt:variant>
      <vt:variant>
        <vt:i4>8</vt:i4>
      </vt:variant>
      <vt:variant>
        <vt:lpstr>Design Template</vt:lpstr>
      </vt:variant>
      <vt:variant>
        <vt:i4>1</vt:i4>
      </vt:variant>
      <vt:variant>
        <vt:lpstr>Links</vt:lpstr>
      </vt:variant>
      <vt:variant>
        <vt:i4>5</vt:i4>
      </vt:variant>
      <vt:variant>
        <vt:lpstr>Embedded OLE Servers</vt:lpstr>
      </vt:variant>
      <vt:variant>
        <vt:i4>1</vt:i4>
      </vt:variant>
      <vt:variant>
        <vt:lpstr>Slide Titles</vt:lpstr>
      </vt:variant>
      <vt:variant>
        <vt:i4>24</vt:i4>
      </vt:variant>
    </vt:vector>
  </HeadingPairs>
  <TitlesOfParts>
    <vt:vector size="39" baseType="lpstr">
      <vt:lpstr>Arial</vt:lpstr>
      <vt:lpstr>Arial Black</vt:lpstr>
      <vt:lpstr>Arial Narrow</vt:lpstr>
      <vt:lpstr>Times New Roman</vt:lpstr>
      <vt:lpstr>ＭＳ Ｐゴシック</vt:lpstr>
      <vt:lpstr>Verdana</vt:lpstr>
      <vt:lpstr>Courier New</vt:lpstr>
      <vt:lpstr>Tahoma</vt:lpstr>
      <vt:lpstr>caBIG Template -- Non NCI Presenters</vt:lpstr>
      <vt:lpstr>Macintosh HD:Users:oster:projects:caBIG:cagrid-1-0:Documentation:docs:portal:portal2:guides:caGrid-Portal_2.1_UsersGuide.doc!OLE_LINK8</vt:lpstr>
      <vt:lpstr>Macintosh HD:Users:oster:projects:caBIG:cagrid-1-0:Documentation:docs:portal:portal2:guides:caGrid-Portal_2.1_UsersGuide.doc!OLE_LINK9</vt:lpstr>
      <vt:lpstr>Macintosh HD:Users:oster:projects:caBIG:cagrid-1-0:Documentation:docs:portal:portal2:guides:caGrid-Portal_2.1_UsersGuide.doc!OLE_LINK10</vt:lpstr>
      <vt:lpstr>Macintosh HD:Users:oster:projects:caBIG:cagrid-1-0:Documentation:docs:portal:portal2:guides:caGrid-Portal_2.1_UsersGuide.doc!OLE_LINK11</vt:lpstr>
      <vt:lpstr>Macintosh HD:Users:oster:projects:caBIG:cagrid-1-0:Documentation:docs:portal:portal2:guides:caGrid-Portal_2.1_UsersGuide.doc!OLE_LINK13</vt:lpstr>
      <vt:lpstr>Microsoft Visio Drawing</vt:lpstr>
      <vt:lpstr>caGrid Service Metadata</vt:lpstr>
      <vt:lpstr>Agenda</vt:lpstr>
      <vt:lpstr>caGrid Community Involvement</vt:lpstr>
      <vt:lpstr>What is a Community Provided caGrid Service?</vt:lpstr>
      <vt:lpstr>caGrid exposing Silver Systems</vt:lpstr>
      <vt:lpstr>caGrid Metadata Infrastructure Goals</vt:lpstr>
      <vt:lpstr>Metadata Services</vt:lpstr>
      <vt:lpstr>caGrid Data Description Infrastructure</vt:lpstr>
      <vt:lpstr>Advertisement and Discovery Overview</vt:lpstr>
      <vt:lpstr>Advertisement and Discovery Process</vt:lpstr>
      <vt:lpstr>Service Discovery Process</vt:lpstr>
      <vt:lpstr>Service Metadata: Core Model</vt:lpstr>
      <vt:lpstr>Service Metadata: Service Security</vt:lpstr>
      <vt:lpstr>Service Metadata: Data Service</vt:lpstr>
      <vt:lpstr>caGrid Portal: Service Map</vt:lpstr>
      <vt:lpstr>caGrid Portal: Metadata-driven Discovery</vt:lpstr>
      <vt:lpstr>caGrid Portal: Service Details</vt:lpstr>
      <vt:lpstr>Data Service Query Language</vt:lpstr>
      <vt:lpstr>Example CQL Query</vt:lpstr>
      <vt:lpstr>Example CQL Query</vt:lpstr>
      <vt:lpstr>Example CQL Query</vt:lpstr>
      <vt:lpstr>Example CQL Query</vt:lpstr>
      <vt:lpstr>Federated Query Processor</vt:lpstr>
      <vt:lpstr>Lessons Learned</vt:lpstr>
    </vt:vector>
  </TitlesOfParts>
  <Company>National Cancer Institute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nci</dc:creator>
  <cp:lastModifiedBy>Scott Oster</cp:lastModifiedBy>
  <cp:revision>1029</cp:revision>
  <dcterms:created xsi:type="dcterms:W3CDTF">2008-11-17T16:27:28Z</dcterms:created>
  <dcterms:modified xsi:type="dcterms:W3CDTF">2008-11-19T03:18:03Z</dcterms:modified>
</cp:coreProperties>
</file>

<file path=docProps/thumbnail.jpeg>
</file>